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56" r:id="rId2"/>
    <p:sldId id="286" r:id="rId3"/>
    <p:sldId id="287" r:id="rId4"/>
    <p:sldId id="288" r:id="rId5"/>
    <p:sldId id="289" r:id="rId6"/>
    <p:sldId id="290" r:id="rId7"/>
    <p:sldId id="257" r:id="rId8"/>
    <p:sldId id="258" r:id="rId9"/>
    <p:sldId id="278" r:id="rId10"/>
    <p:sldId id="279" r:id="rId11"/>
    <p:sldId id="263" r:id="rId12"/>
    <p:sldId id="281" r:id="rId13"/>
    <p:sldId id="285" r:id="rId14"/>
    <p:sldId id="284" r:id="rId15"/>
    <p:sldId id="273" r:id="rId16"/>
    <p:sldId id="269" r:id="rId17"/>
    <p:sldId id="266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41" autoAdjust="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2017 г. Факт</c:v>
                </c:pt>
                <c:pt idx="1">
                  <c:v>2018 г. Факт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2941000</c:v>
                </c:pt>
                <c:pt idx="1">
                  <c:v>2573863.48</c:v>
                </c:pt>
                <c:pt idx="2">
                  <c:v>1637500</c:v>
                </c:pt>
                <c:pt idx="3">
                  <c:v>1637500</c:v>
                </c:pt>
                <c:pt idx="4">
                  <c:v>1697000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219E-3"/>
                  <c:y val="-2.8809526834146015E-2"/>
                </c:manualLayout>
              </c:layout>
              <c:showVal val="1"/>
            </c:dLbl>
            <c:dLbl>
              <c:idx val="1"/>
              <c:layout>
                <c:manualLayout>
                  <c:x val="1.6432641695952211E-3"/>
                  <c:y val="-7.778572245219452E-2"/>
                </c:manualLayout>
              </c:layout>
              <c:showVal val="1"/>
            </c:dLbl>
            <c:dLbl>
              <c:idx val="2"/>
              <c:layout>
                <c:manualLayout>
                  <c:x val="4.92979250878566E-3"/>
                  <c:y val="-2.8809526834146032E-2"/>
                </c:manualLayout>
              </c:layout>
              <c:showVal val="1"/>
            </c:dLbl>
            <c:dLbl>
              <c:idx val="3"/>
              <c:layout>
                <c:manualLayout>
                  <c:x val="-1.6432641695952219E-3"/>
                  <c:y val="-3.1690479517560773E-2"/>
                </c:manualLayout>
              </c:layout>
              <c:showVal val="1"/>
            </c:dLbl>
            <c:dLbl>
              <c:idx val="4"/>
              <c:layout>
                <c:manualLayout>
                  <c:x val="-6.573056678380873E-3"/>
                  <c:y val="-3.169047951756077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г. Факт</c:v>
                </c:pt>
                <c:pt idx="1">
                  <c:v>2018 г. Факт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0.87500000000000022</c:v>
                </c:pt>
                <c:pt idx="2">
                  <c:v>0.63600000000000023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95"/>
        <c:overlap val="100"/>
        <c:axId val="34976896"/>
        <c:axId val="34978432"/>
      </c:barChart>
      <c:catAx>
        <c:axId val="34976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978432"/>
        <c:crosses val="autoZero"/>
        <c:auto val="1"/>
        <c:lblAlgn val="ctr"/>
        <c:lblOffset val="100"/>
      </c:catAx>
      <c:valAx>
        <c:axId val="34978432"/>
        <c:scaling>
          <c:orientation val="minMax"/>
        </c:scaling>
        <c:delete val="1"/>
        <c:axPos val="l"/>
        <c:numFmt formatCode="0.00" sourceLinked="1"/>
        <c:tickLblPos val="nextTo"/>
        <c:crossAx val="34976896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906"/>
          <c:y val="3.1690479517560773E-2"/>
          <c:w val="0.4100940412912174"/>
          <c:h val="0.1656910747632174"/>
        </c:manualLayout>
      </c:layout>
      <c:overlay val="1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 лиц (650 000)</c:v>
                </c:pt>
                <c:pt idx="1">
                  <c:v>Налог на совокупный доход (1 000)</c:v>
                </c:pt>
                <c:pt idx="2">
                  <c:v>Налог на имущество (200 000)</c:v>
                </c:pt>
                <c:pt idx="3">
                  <c:v>Земельный налог (460 000)</c:v>
                </c:pt>
                <c:pt idx="4">
                  <c:v>Прочие неналоговые доходы (326 000)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0.39600000000000013</c:v>
                </c:pt>
                <c:pt idx="1">
                  <c:v>6.0000000000000027E-4</c:v>
                </c:pt>
                <c:pt idx="2">
                  <c:v>0.12200000000000003</c:v>
                </c:pt>
                <c:pt idx="3">
                  <c:v>0.28000000000000008</c:v>
                </c:pt>
                <c:pt idx="4">
                  <c:v>0.19900000000000001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 лиц (650 000)</c:v>
                </c:pt>
                <c:pt idx="1">
                  <c:v>Налог на совокупный доход (1 000)</c:v>
                </c:pt>
                <c:pt idx="2">
                  <c:v>Налог на имущество (200 000)</c:v>
                </c:pt>
                <c:pt idx="3">
                  <c:v>Земельный налог (460 000)</c:v>
                </c:pt>
                <c:pt idx="4">
                  <c:v>Прочие неналоговые доходы (326 000)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2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2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г. Факт</c:v>
                </c:pt>
                <c:pt idx="1">
                  <c:v>2018 г. Факт 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783000</c:v>
                </c:pt>
                <c:pt idx="1">
                  <c:v>843901.16</c:v>
                </c:pt>
                <c:pt idx="2">
                  <c:v>650000</c:v>
                </c:pt>
                <c:pt idx="3">
                  <c:v>650000</c:v>
                </c:pt>
                <c:pt idx="4">
                  <c:v>650000</c:v>
                </c:pt>
              </c:numCache>
            </c:numRef>
          </c:val>
        </c:ser>
        <c:dLbls>
          <c:showVal val="1"/>
        </c:dLbls>
        <c:gapWidth val="75"/>
        <c:axId val="50976640"/>
        <c:axId val="50978176"/>
      </c:barChart>
      <c:catAx>
        <c:axId val="50976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78176"/>
        <c:crosses val="autoZero"/>
        <c:auto val="1"/>
        <c:lblAlgn val="ctr"/>
        <c:lblOffset val="100"/>
      </c:catAx>
      <c:valAx>
        <c:axId val="50978176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76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84588977120821762"/>
          <c:y val="1.6704162500462923E-2"/>
          <c:w val="0.11895015697180612"/>
          <c:h val="8.0872958560160024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265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2017год (факт)</c:v>
                </c:pt>
                <c:pt idx="1">
                  <c:v>2018год (факт)</c:v>
                </c:pt>
                <c:pt idx="2">
                  <c:v>2019год план</c:v>
                </c:pt>
                <c:pt idx="3">
                  <c:v>2020год прогноз</c:v>
                </c:pt>
                <c:pt idx="4">
                  <c:v>2021год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74800</c:v>
                </c:pt>
                <c:pt idx="1">
                  <c:v>84473</c:v>
                </c:pt>
                <c:pt idx="2">
                  <c:v>96000</c:v>
                </c:pt>
                <c:pt idx="3">
                  <c:v>96000</c:v>
                </c:pt>
                <c:pt idx="4">
                  <c:v>96000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52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39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3004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503E-2"/>
                  <c:y val="-0.10662924111399079"/>
                </c:manualLayout>
              </c:layout>
              <c:showVal val="1"/>
            </c:dLbl>
            <c:dLbl>
              <c:idx val="4"/>
              <c:layout>
                <c:manualLayout>
                  <c:x val="2.7777777777777891E-2"/>
                  <c:y val="-0.10662924111399079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2017год (факт)</c:v>
                </c:pt>
                <c:pt idx="1">
                  <c:v>2018год (факт)</c:v>
                </c:pt>
                <c:pt idx="2">
                  <c:v>2019год план</c:v>
                </c:pt>
                <c:pt idx="3">
                  <c:v>2020год прогноз</c:v>
                </c:pt>
                <c:pt idx="4">
                  <c:v>2021год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262300</c:v>
                </c:pt>
                <c:pt idx="1">
                  <c:v>82200</c:v>
                </c:pt>
                <c:pt idx="2">
                  <c:v>230000</c:v>
                </c:pt>
                <c:pt idx="3">
                  <c:v>230000</c:v>
                </c:pt>
                <c:pt idx="4">
                  <c:v>230000</c:v>
                </c:pt>
              </c:numCache>
            </c:numRef>
          </c:val>
        </c:ser>
        <c:shape val="cylinder"/>
        <c:axId val="71202304"/>
        <c:axId val="71203840"/>
        <c:axId val="0"/>
      </c:bar3DChart>
      <c:catAx>
        <c:axId val="71202304"/>
        <c:scaling>
          <c:orientation val="minMax"/>
        </c:scaling>
        <c:axPos val="b"/>
        <c:tickLblPos val="nextTo"/>
        <c:crossAx val="71203840"/>
        <c:crosses val="autoZero"/>
        <c:auto val="1"/>
        <c:lblAlgn val="ctr"/>
        <c:lblOffset val="100"/>
      </c:catAx>
      <c:valAx>
        <c:axId val="71203840"/>
        <c:scaling>
          <c:orientation val="minMax"/>
        </c:scaling>
        <c:axPos val="l"/>
        <c:majorGridlines/>
        <c:numFmt formatCode="General" sourceLinked="1"/>
        <c:tickLblPos val="nextTo"/>
        <c:crossAx val="71202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2017г (факт)</c:v>
                </c:pt>
                <c:pt idx="1">
                  <c:v>2018 г. (факт)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11229951</c:v>
                </c:pt>
                <c:pt idx="1">
                  <c:v>6838322</c:v>
                </c:pt>
                <c:pt idx="2">
                  <c:v>4561192</c:v>
                </c:pt>
                <c:pt idx="3">
                  <c:v>4561192</c:v>
                </c:pt>
                <c:pt idx="4">
                  <c:v>3535100</c:v>
                </c:pt>
              </c:numCache>
            </c:numRef>
          </c:val>
        </c:ser>
        <c:dLbls>
          <c:showVal val="1"/>
        </c:dLbls>
        <c:gapWidth val="75"/>
        <c:shape val="cylinder"/>
        <c:axId val="71351296"/>
        <c:axId val="71357184"/>
        <c:axId val="0"/>
      </c:bar3DChart>
      <c:catAx>
        <c:axId val="713512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71357184"/>
        <c:crosses val="autoZero"/>
        <c:auto val="1"/>
        <c:lblAlgn val="ctr"/>
        <c:lblOffset val="100"/>
      </c:catAx>
      <c:valAx>
        <c:axId val="71357184"/>
        <c:scaling>
          <c:orientation val="minMax"/>
        </c:scaling>
        <c:delete val="1"/>
        <c:axPos val="b"/>
        <c:numFmt formatCode="#,##0" sourceLinked="1"/>
        <c:majorTickMark val="none"/>
        <c:tickLblPos val="nextTo"/>
        <c:crossAx val="71351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521495775033348"/>
          <c:y val="4.9578001968503982E-2"/>
          <c:w val="0.77333062625732163"/>
          <c:h val="0.7950773326773216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52E-2"/>
                  <c:y val="4.1402145793324446E-3"/>
                </c:manualLayout>
              </c:layout>
              <c:showVal val="1"/>
            </c:dLbl>
            <c:dLbl>
              <c:idx val="1"/>
              <c:layout>
                <c:manualLayout>
                  <c:x val="-2.6236754226573636E-2"/>
                  <c:y val="-9.7806592918247789E-5"/>
                </c:manualLayout>
              </c:layout>
              <c:showVal val="1"/>
            </c:dLbl>
            <c:dLbl>
              <c:idx val="2"/>
              <c:layout>
                <c:manualLayout>
                  <c:x val="-3.2067373597607612E-2"/>
                  <c:y val="6.359452124367157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1.3496714650753095E-2"/>
                </c:manualLayout>
              </c:layout>
              <c:showVal val="1"/>
            </c:dLbl>
            <c:dLbl>
              <c:idx val="4"/>
              <c:layout>
                <c:manualLayout>
                  <c:x val="-1.7491169484382361E-2"/>
                  <c:y val="1.620653260748813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г. Факт</c:v>
                </c:pt>
                <c:pt idx="1">
                  <c:v>2018 г. Факт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13546291</c:v>
                </c:pt>
                <c:pt idx="1">
                  <c:v>9412185.4900000002</c:v>
                </c:pt>
                <c:pt idx="2" formatCode="0.00">
                  <c:v>6198692</c:v>
                </c:pt>
                <c:pt idx="3" formatCode="0.00">
                  <c:v>6198692</c:v>
                </c:pt>
                <c:pt idx="4" formatCode="0.00">
                  <c:v>5232100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33E-2"/>
                </c:manualLayout>
              </c:layout>
              <c:showVal val="1"/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Val val="1"/>
            </c:dLbl>
            <c:dLbl>
              <c:idx val="2"/>
              <c:layout>
                <c:manualLayout>
                  <c:x val="-7.2879872851593338E-3"/>
                  <c:y val="-1.6114082562254984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2.2070563588172866E-2"/>
                </c:manualLayout>
              </c:layout>
              <c:showVal val="1"/>
            </c:dLbl>
            <c:dLbl>
              <c:idx val="4"/>
              <c:layout>
                <c:manualLayout>
                  <c:x val="-8.745584742191179E-3"/>
                  <c:y val="-6.855389083752631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г. Факт</c:v>
                </c:pt>
                <c:pt idx="1">
                  <c:v>2018 г. Факт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13838706</c:v>
                </c:pt>
                <c:pt idx="1">
                  <c:v>9589475.5700000003</c:v>
                </c:pt>
                <c:pt idx="2" formatCode="0.00">
                  <c:v>6198692</c:v>
                </c:pt>
                <c:pt idx="3" formatCode="0.00">
                  <c:v>6198692</c:v>
                </c:pt>
                <c:pt idx="4" formatCode="0.00">
                  <c:v>5232100</c:v>
                </c:pt>
              </c:numCache>
            </c:numRef>
          </c:val>
        </c:ser>
        <c:dLbls>
          <c:showVal val="1"/>
        </c:dLbls>
        <c:overlap val="100"/>
        <c:axId val="84856832"/>
        <c:axId val="84858368"/>
      </c:barChart>
      <c:catAx>
        <c:axId val="84856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 baseline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58368"/>
        <c:crosses val="autoZero"/>
        <c:auto val="1"/>
        <c:lblAlgn val="ctr"/>
        <c:lblOffset val="100"/>
      </c:catAx>
      <c:valAx>
        <c:axId val="84858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5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783"/>
          <c:y val="3.7569881889763811E-2"/>
          <c:w val="0.12789912691060037"/>
          <c:h val="0.12968479692732554"/>
        </c:manualLayout>
      </c:layout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hPercent val="52"/>
      <c:depthPercent val="100"/>
      <c:rAngAx val="1"/>
    </c:view3D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8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1.1755484762877969E-2"/>
                  <c:y val="-6.8883926822580306E-3"/>
                </c:manualLayout>
              </c:layout>
              <c:showVal val="1"/>
            </c:dLbl>
            <c:dLbl>
              <c:idx val="1"/>
              <c:layout>
                <c:manualLayout>
                  <c:x val="4.1870529542585803E-3"/>
                  <c:y val="1.5714453603747359E-4"/>
                </c:manualLayout>
              </c:layout>
              <c:showVal val="1"/>
            </c:dLbl>
            <c:dLbl>
              <c:idx val="2"/>
              <c:layout>
                <c:manualLayout>
                  <c:x val="3.2714071046462706E-2"/>
                  <c:y val="4.9903463559592548E-3"/>
                </c:manualLayout>
              </c:layout>
              <c:showVal val="1"/>
            </c:dLbl>
            <c:dLbl>
              <c:idx val="3"/>
              <c:layout>
                <c:manualLayout>
                  <c:x val="2.9164753260804227E-2"/>
                  <c:y val="2.6537727560174492E-3"/>
                </c:manualLayout>
              </c:layout>
              <c:showVal val="1"/>
            </c:dLbl>
            <c:dLbl>
              <c:idx val="4"/>
              <c:layout>
                <c:manualLayout>
                  <c:x val="4.8524012742681977E-2"/>
                  <c:y val="-7.0679224798392793E-3"/>
                </c:manualLayout>
              </c:layout>
              <c:showVal val="1"/>
            </c:dLbl>
            <c:dLbl>
              <c:idx val="5"/>
              <c:layout>
                <c:manualLayout>
                  <c:x val="8.8283945422852728E-2"/>
                  <c:y val="-2.3713826816424081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397E-2"/>
                </c:manualLayout>
              </c:layout>
              <c:showVal val="1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5"/>
                <c:pt idx="0">
                  <c:v>2017 г. Факт</c:v>
                </c:pt>
                <c:pt idx="1">
                  <c:v>2018 г. Факт</c:v>
                </c:pt>
                <c:pt idx="2">
                  <c:v>2019 г. План</c:v>
                </c:pt>
                <c:pt idx="3">
                  <c:v>2020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13838706.67</c:v>
                </c:pt>
                <c:pt idx="1">
                  <c:v>9589475.5700000003</c:v>
                </c:pt>
                <c:pt idx="2" formatCode="0.00">
                  <c:v>6198692</c:v>
                </c:pt>
                <c:pt idx="3" formatCode="0.00">
                  <c:v>6198692</c:v>
                </c:pt>
                <c:pt idx="4" formatCode="0.00">
                  <c:v>5232100</c:v>
                </c:pt>
              </c:numCache>
            </c:numRef>
          </c:val>
        </c:ser>
        <c:gapDepth val="0"/>
        <c:shape val="box"/>
        <c:axId val="89307008"/>
        <c:axId val="89308544"/>
        <c:axId val="0"/>
      </c:bar3DChart>
      <c:catAx>
        <c:axId val="8930700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308544"/>
        <c:crosses val="autoZero"/>
        <c:auto val="1"/>
        <c:lblAlgn val="ctr"/>
        <c:lblOffset val="100"/>
        <c:tickLblSkip val="1"/>
        <c:tickMarkSkip val="1"/>
      </c:catAx>
      <c:valAx>
        <c:axId val="8930854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307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3 290 866</c:v>
                </c:pt>
                <c:pt idx="1">
                  <c:v>Национальная оборона 234 100</c:v>
                </c:pt>
                <c:pt idx="2">
                  <c:v>Культура 2 448 226</c:v>
                </c:pt>
                <c:pt idx="3">
                  <c:v>Национальная безопасность и правоохранительная деятельность 15 000</c:v>
                </c:pt>
                <c:pt idx="4">
                  <c:v>Уличное освещение 100 000</c:v>
                </c:pt>
                <c:pt idx="5">
                  <c:v>Благоустройство 100 000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3.7</c:v>
                </c:pt>
                <c:pt idx="2">
                  <c:v>39.4</c:v>
                </c:pt>
                <c:pt idx="3">
                  <c:v>0.2</c:v>
                </c:pt>
                <c:pt idx="4">
                  <c:v>1.6</c:v>
                </c:pt>
                <c:pt idx="5">
                  <c:v>1.6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09030815592495"/>
          <c:y val="2.6205030840950376E-2"/>
          <c:w val="0.33265043258481652"/>
          <c:h val="0.94580799710470465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38FB6F-2DF6-4CEF-B7D3-4230968668F5}">
      <dgm:prSet/>
      <dgm:spPr/>
      <dgm:t>
        <a:bodyPr/>
        <a:lstStyle/>
        <a:p>
          <a:r>
            <a:rPr lang="ru-RU" b="0" i="0" u="none" dirty="0" smtClean="0"/>
            <a:t>Муниципальная программа  "Обеспечение пожарной безопасности в </a:t>
          </a:r>
          <a:r>
            <a:rPr lang="ru-RU" b="0" i="0" u="none" dirty="0" err="1" smtClean="0"/>
            <a:t>Золотодолинском</a:t>
          </a:r>
          <a:r>
            <a:rPr lang="ru-RU" b="0" i="0" u="none" dirty="0" smtClean="0"/>
            <a:t> сельском поселении"</a:t>
          </a:r>
          <a:endParaRPr lang="ru-RU" dirty="0"/>
        </a:p>
      </dgm:t>
    </dgm:pt>
    <dgm:pt modelId="{1022D807-6A03-42F6-8651-F27982A3017F}" type="parTrans" cxnId="{83743DF0-EA94-4B4D-99D5-24EED4076596}">
      <dgm:prSet/>
      <dgm:spPr/>
      <dgm:t>
        <a:bodyPr/>
        <a:lstStyle/>
        <a:p>
          <a:endParaRPr lang="ru-RU"/>
        </a:p>
      </dgm:t>
    </dgm:pt>
    <dgm:pt modelId="{F6C18C81-DEC4-4412-957D-E5DB0558C8B0}" type="sibTrans" cxnId="{83743DF0-EA94-4B4D-99D5-24EED4076596}">
      <dgm:prSet/>
      <dgm:spPr/>
      <dgm:t>
        <a:bodyPr/>
        <a:lstStyle/>
        <a:p>
          <a:endParaRPr lang="ru-RU"/>
        </a:p>
      </dgm:t>
    </dgm:pt>
    <dgm:pt modelId="{0649C63D-9905-48FE-ACC9-C7727AFA17B5}">
      <dgm:prSet/>
      <dgm:spPr/>
      <dgm:t>
        <a:bodyPr/>
        <a:lstStyle/>
        <a:p>
          <a:r>
            <a:rPr lang="ru-RU" b="0" i="0" u="none" dirty="0" smtClean="0"/>
            <a:t>Муниципальная программа "Уличное освещение  </a:t>
          </a:r>
          <a:r>
            <a:rPr lang="ru-RU" b="0" i="0" u="none" dirty="0" err="1" smtClean="0"/>
            <a:t>Золотодолинского</a:t>
          </a:r>
          <a:r>
            <a:rPr lang="ru-RU" b="0" i="0" u="none" dirty="0" smtClean="0"/>
            <a:t> сельского поселения на 2018-2020 годы"</a:t>
          </a:r>
          <a:endParaRPr lang="ru-RU" dirty="0"/>
        </a:p>
      </dgm:t>
    </dgm:pt>
    <dgm:pt modelId="{44F190A6-0E7D-4BF0-A856-1E90643500A6}" type="parTrans" cxnId="{646AC3C8-FCFE-48DB-BFF7-374C40AF3FC0}">
      <dgm:prSet/>
      <dgm:spPr/>
      <dgm:t>
        <a:bodyPr/>
        <a:lstStyle/>
        <a:p>
          <a:endParaRPr lang="ru-RU"/>
        </a:p>
      </dgm:t>
    </dgm:pt>
    <dgm:pt modelId="{DF03628B-9A51-45DE-92F3-8E93B1EAC8FB}" type="sibTrans" cxnId="{646AC3C8-FCFE-48DB-BFF7-374C40AF3FC0}">
      <dgm:prSet/>
      <dgm:spPr/>
      <dgm:t>
        <a:bodyPr/>
        <a:lstStyle/>
        <a:p>
          <a:endParaRPr lang="ru-RU"/>
        </a:p>
      </dgm:t>
    </dgm:pt>
    <dgm:pt modelId="{08B9CED6-1A69-4462-A38C-0EDF881DAC95}">
      <dgm:prSet/>
      <dgm:spPr/>
      <dgm:t>
        <a:bodyPr/>
        <a:lstStyle/>
        <a:p>
          <a:r>
            <a:rPr lang="ru-RU" b="0" i="0" u="none" dirty="0" smtClean="0"/>
            <a:t>Муниципальная программа "Благоустройство в </a:t>
          </a:r>
          <a:r>
            <a:rPr lang="ru-RU" b="0" i="0" u="none" dirty="0" err="1" smtClean="0"/>
            <a:t>Золотодолинском</a:t>
          </a:r>
          <a:r>
            <a:rPr lang="ru-RU" b="0" i="0" u="none" dirty="0" smtClean="0"/>
            <a:t> сельском поселении на 2018-2020годы"</a:t>
          </a:r>
          <a:endParaRPr lang="ru-RU" dirty="0"/>
        </a:p>
      </dgm:t>
    </dgm:pt>
    <dgm:pt modelId="{078582BC-38EE-4A54-B7D6-AB5ACAFB0AC2}" type="parTrans" cxnId="{2250191E-9B1A-4D92-9F92-7473C5273345}">
      <dgm:prSet/>
      <dgm:spPr/>
      <dgm:t>
        <a:bodyPr/>
        <a:lstStyle/>
        <a:p>
          <a:endParaRPr lang="ru-RU"/>
        </a:p>
      </dgm:t>
    </dgm:pt>
    <dgm:pt modelId="{1BB3F3C9-3847-4584-A603-A8BA02979E4A}" type="sibTrans" cxnId="{2250191E-9B1A-4D92-9F92-7473C5273345}">
      <dgm:prSet/>
      <dgm:spPr/>
      <dgm:t>
        <a:bodyPr/>
        <a:lstStyle/>
        <a:p>
          <a:endParaRPr lang="ru-RU"/>
        </a:p>
      </dgm:t>
    </dgm:pt>
    <dgm:pt modelId="{F813040C-9F35-4868-8D3C-9188853A1E4B}">
      <dgm:prSet/>
      <dgm:spPr/>
      <dgm:t>
        <a:bodyPr/>
        <a:lstStyle/>
        <a:p>
          <a:r>
            <a:rPr lang="ru-RU" b="0" i="0" u="none" dirty="0" smtClean="0"/>
            <a:t>Муниципальная программа №4 "Развитие культуры в </a:t>
          </a:r>
          <a:r>
            <a:rPr lang="ru-RU" b="0" i="0" u="none" dirty="0" err="1" smtClean="0"/>
            <a:t>Золотодолинском</a:t>
          </a:r>
          <a:r>
            <a:rPr lang="ru-RU" b="0" i="0" u="none" dirty="0" smtClean="0"/>
            <a:t> сельском поселении на 2018-2020 годы"</a:t>
          </a:r>
          <a:endParaRPr lang="ru-RU" dirty="0"/>
        </a:p>
      </dgm:t>
    </dgm:pt>
    <dgm:pt modelId="{D5DA4AD7-CAFE-4A73-90D5-43F0358D2FD8}" type="parTrans" cxnId="{EC37DD72-9F75-436E-923C-C2F48B8B4DE9}">
      <dgm:prSet/>
      <dgm:spPr/>
      <dgm:t>
        <a:bodyPr/>
        <a:lstStyle/>
        <a:p>
          <a:endParaRPr lang="ru-RU"/>
        </a:p>
      </dgm:t>
    </dgm:pt>
    <dgm:pt modelId="{DAA89E4B-0A9C-4340-B25C-772D351F1731}" type="sibTrans" cxnId="{EC37DD72-9F75-436E-923C-C2F48B8B4DE9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2F1FA-1862-4356-A12E-2852876F475F}" type="pres">
      <dgm:prSet presAssocID="{5B38FB6F-2DF6-4CEF-B7D3-4230968668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BE7-F409-4E15-868E-2993654E9369}" type="pres">
      <dgm:prSet presAssocID="{F6C18C81-DEC4-4412-957D-E5DB0558C8B0}" presName="sibTrans" presStyleCnt="0"/>
      <dgm:spPr/>
    </dgm:pt>
    <dgm:pt modelId="{CE181491-F8C8-41E2-8EC8-7195E7ED3890}" type="pres">
      <dgm:prSet presAssocID="{08B9CED6-1A69-4462-A38C-0EDF881DAC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FF9E3-AE32-441A-97C9-0F748A108975}" type="pres">
      <dgm:prSet presAssocID="{1BB3F3C9-3847-4584-A603-A8BA02979E4A}" presName="sibTrans" presStyleCnt="0"/>
      <dgm:spPr/>
    </dgm:pt>
    <dgm:pt modelId="{7D1412AD-0CE2-4605-AEF1-7E888A1EB8D9}" type="pres">
      <dgm:prSet presAssocID="{0649C63D-9905-48FE-ACC9-C7727AFA17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454AB-14C0-439D-932B-36B21963E24B}" type="pres">
      <dgm:prSet presAssocID="{DF03628B-9A51-45DE-92F3-8E93B1EAC8FB}" presName="sibTrans" presStyleCnt="0"/>
      <dgm:spPr/>
    </dgm:pt>
    <dgm:pt modelId="{DC3D9A75-6561-486E-95DB-B74991166E37}" type="pres">
      <dgm:prSet presAssocID="{F813040C-9F35-4868-8D3C-9188853A1E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AC3C8-FCFE-48DB-BFF7-374C40AF3FC0}" srcId="{3A004BFF-004F-454F-BE51-394B82C01312}" destId="{0649C63D-9905-48FE-ACC9-C7727AFA17B5}" srcOrd="2" destOrd="0" parTransId="{44F190A6-0E7D-4BF0-A856-1E90643500A6}" sibTransId="{DF03628B-9A51-45DE-92F3-8E93B1EAC8FB}"/>
    <dgm:cxn modelId="{EC37DD72-9F75-436E-923C-C2F48B8B4DE9}" srcId="{3A004BFF-004F-454F-BE51-394B82C01312}" destId="{F813040C-9F35-4868-8D3C-9188853A1E4B}" srcOrd="3" destOrd="0" parTransId="{D5DA4AD7-CAFE-4A73-90D5-43F0358D2FD8}" sibTransId="{DAA89E4B-0A9C-4340-B25C-772D351F1731}"/>
    <dgm:cxn modelId="{E2A960AC-E94F-4BD2-8FA7-E3B485168488}" type="presOf" srcId="{F813040C-9F35-4868-8D3C-9188853A1E4B}" destId="{DC3D9A75-6561-486E-95DB-B74991166E37}" srcOrd="0" destOrd="0" presId="urn:microsoft.com/office/officeart/2005/8/layout/default#1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83743DF0-EA94-4B4D-99D5-24EED4076596}" srcId="{3A004BFF-004F-454F-BE51-394B82C01312}" destId="{5B38FB6F-2DF6-4CEF-B7D3-4230968668F5}" srcOrd="0" destOrd="0" parTransId="{1022D807-6A03-42F6-8651-F27982A3017F}" sibTransId="{F6C18C81-DEC4-4412-957D-E5DB0558C8B0}"/>
    <dgm:cxn modelId="{5DA23A97-42D7-4675-8BFC-DC4E27E50B01}" type="presOf" srcId="{08B9CED6-1A69-4462-A38C-0EDF881DAC95}" destId="{CE181491-F8C8-41E2-8EC8-7195E7ED3890}" srcOrd="0" destOrd="0" presId="urn:microsoft.com/office/officeart/2005/8/layout/default#1"/>
    <dgm:cxn modelId="{2250191E-9B1A-4D92-9F92-7473C5273345}" srcId="{3A004BFF-004F-454F-BE51-394B82C01312}" destId="{08B9CED6-1A69-4462-A38C-0EDF881DAC95}" srcOrd="1" destOrd="0" parTransId="{078582BC-38EE-4A54-B7D6-AB5ACAFB0AC2}" sibTransId="{1BB3F3C9-3847-4584-A603-A8BA02979E4A}"/>
    <dgm:cxn modelId="{5699424F-C59F-46FC-B812-AC429F2DAD43}" type="presOf" srcId="{0649C63D-9905-48FE-ACC9-C7727AFA17B5}" destId="{7D1412AD-0CE2-4605-AEF1-7E888A1EB8D9}" srcOrd="0" destOrd="0" presId="urn:microsoft.com/office/officeart/2005/8/layout/default#1"/>
    <dgm:cxn modelId="{93B49454-43D0-442E-AC1D-FBFF1F288359}" type="presOf" srcId="{5B38FB6F-2DF6-4CEF-B7D3-4230968668F5}" destId="{B912F1FA-1862-4356-A12E-2852876F475F}" srcOrd="0" destOrd="0" presId="urn:microsoft.com/office/officeart/2005/8/layout/default#1"/>
    <dgm:cxn modelId="{ED82974D-8C01-428D-9315-0CE1D2E6BC45}" type="presParOf" srcId="{36F6DAE6-A5FE-47A0-8A95-883E12265DBF}" destId="{B912F1FA-1862-4356-A12E-2852876F475F}" srcOrd="0" destOrd="0" presId="urn:microsoft.com/office/officeart/2005/8/layout/default#1"/>
    <dgm:cxn modelId="{1D8B8CF0-225B-4B25-A836-A2CA97222A59}" type="presParOf" srcId="{36F6DAE6-A5FE-47A0-8A95-883E12265DBF}" destId="{208A8BE7-F409-4E15-868E-2993654E9369}" srcOrd="1" destOrd="0" presId="urn:microsoft.com/office/officeart/2005/8/layout/default#1"/>
    <dgm:cxn modelId="{C8E58D6E-0F7D-4132-A4AD-BE351B8399D4}" type="presParOf" srcId="{36F6DAE6-A5FE-47A0-8A95-883E12265DBF}" destId="{CE181491-F8C8-41E2-8EC8-7195E7ED3890}" srcOrd="2" destOrd="0" presId="urn:microsoft.com/office/officeart/2005/8/layout/default#1"/>
    <dgm:cxn modelId="{17D6E353-9269-4FD8-8EBE-C74E8DBE166C}" type="presParOf" srcId="{36F6DAE6-A5FE-47A0-8A95-883E12265DBF}" destId="{14CFF9E3-AE32-441A-97C9-0F748A108975}" srcOrd="3" destOrd="0" presId="urn:microsoft.com/office/officeart/2005/8/layout/default#1"/>
    <dgm:cxn modelId="{98D52C30-148A-40B9-9D1E-83187587B32E}" type="presParOf" srcId="{36F6DAE6-A5FE-47A0-8A95-883E12265DBF}" destId="{7D1412AD-0CE2-4605-AEF1-7E888A1EB8D9}" srcOrd="4" destOrd="0" presId="urn:microsoft.com/office/officeart/2005/8/layout/default#1"/>
    <dgm:cxn modelId="{A082EE0D-4972-415E-A8E6-0336D44BFA6A}" type="presParOf" srcId="{36F6DAE6-A5FE-47A0-8A95-883E12265DBF}" destId="{727454AB-14C0-439D-932B-36B21963E24B}" srcOrd="5" destOrd="0" presId="urn:microsoft.com/office/officeart/2005/8/layout/default#1"/>
    <dgm:cxn modelId="{2FC65013-2C2D-4F43-826E-67187264DFC2}" type="presParOf" srcId="{36F6DAE6-A5FE-47A0-8A95-883E12265DBF}" destId="{DC3D9A75-6561-486E-95DB-B74991166E3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164663" y="1349334"/>
          <a:ext cx="4250862" cy="2550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Муниципальная программа Владимиро-Александровского сельского поселения Партизанского муниципального района «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Территория 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камфорта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» на 2015-2017 годы.</a:t>
          </a:r>
        </a:p>
      </dsp:txBody>
      <dsp:txXfrm>
        <a:off x="164663" y="1349334"/>
        <a:ext cx="4250862" cy="2550517"/>
      </dsp:txXfrm>
    </dsp:sp>
    <dsp:sp modelId="{E589462C-BBF9-4307-877B-0E2C90767521}">
      <dsp:nvSpPr>
        <dsp:cNvPr id="0" name=""/>
        <dsp:cNvSpPr/>
      </dsp:nvSpPr>
      <dsp:spPr>
        <a:xfrm>
          <a:off x="4677039" y="1353033"/>
          <a:ext cx="4250862" cy="2550517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Владимиро-Александровского сельского поселения Партизанского муниципального района «Территория творчества и здоровья» на 2015-2017 годы.</a:t>
          </a:r>
        </a:p>
      </dsp:txBody>
      <dsp:txXfrm>
        <a:off x="4677039" y="1353033"/>
        <a:ext cx="4250862" cy="255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04.03.2020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2357430"/>
            <a:ext cx="8064896" cy="387988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 Партизанского муниципального района Приморского края от 18.12.2018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31-МПА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на 2019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Золотодолинского сельского поселения в 2019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рублях)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71728870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(в рублях)НДФЛ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2017-2021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Золотодолинского сельского поселения в 2017 – 2021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Золотодолинского сельского поселения в 2017 – 2021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77203168"/>
              </p:ext>
            </p:extLst>
          </p:nvPr>
        </p:nvGraphicFramePr>
        <p:xfrm>
          <a:off x="357158" y="171448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Золотодолинского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2017-2021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621" name="Диаграмма" r:id="rId3" imgW="8229600" imgH="4048149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90047138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Золотодолинского сельского поселения в 2019 году  составляют 6 198 692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программы Золотодолинского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934388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904875"/>
            <a:ext cx="8496300" cy="617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2"/>
            <a:ext cx="8391554" cy="1001701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adm_zd_new2010@mail.ru</a:t>
            </a:r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928662" y="857232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Золотодолинского сельского поселения!</a:t>
            </a:r>
            <a:endParaRPr lang="ru-RU" sz="2400" b="1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1922463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Золотодолинского сельского поселения Партизанского муниципального района на 2019 год и плановый период 2020 и 2021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圆角矩形 8"/>
          <p:cNvSpPr/>
          <p:nvPr/>
        </p:nvSpPr>
        <p:spPr>
          <a:xfrm>
            <a:off x="428625" y="857250"/>
            <a:ext cx="8501063" cy="571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圆角矩形 9"/>
          <p:cNvSpPr/>
          <p:nvPr/>
        </p:nvSpPr>
        <p:spPr>
          <a:xfrm>
            <a:off x="428625" y="1500188"/>
            <a:ext cx="8501063" cy="500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- денежные средства поступающие в бюджет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圆角矩形 10"/>
          <p:cNvSpPr/>
          <p:nvPr/>
        </p:nvSpPr>
        <p:spPr>
          <a:xfrm>
            <a:off x="428596" y="2071678"/>
            <a:ext cx="8501063" cy="500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- денежные средства, выплачиваемые из бюджета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10"/>
          <p:cNvSpPr/>
          <p:nvPr/>
        </p:nvSpPr>
        <p:spPr>
          <a:xfrm>
            <a:off x="428625" y="3357563"/>
            <a:ext cx="8501063" cy="571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средства, предоставляемые одним бюджетом бюджетной системы другому бюджету бюджетной системы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428625" y="2643188"/>
            <a:ext cx="8501063" cy="571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Бюджетная система 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圆角矩形 10"/>
          <p:cNvSpPr/>
          <p:nvPr/>
        </p:nvSpPr>
        <p:spPr>
          <a:xfrm>
            <a:off x="428625" y="4071938"/>
            <a:ext cx="8501063" cy="571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- 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625" y="4714875"/>
            <a:ext cx="8501063" cy="357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- превышение расходов бюджета над его доходами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 10"/>
          <p:cNvSpPr/>
          <p:nvPr/>
        </p:nvSpPr>
        <p:spPr>
          <a:xfrm>
            <a:off x="428625" y="5143500"/>
            <a:ext cx="8429625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- превышение доходов бюджета над его расходами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428596" y="5643578"/>
            <a:ext cx="8429625" cy="857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 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Золотодолинского 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3998913"/>
            <a:ext cx="8696325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825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Основные направления бюджетной и налоговой политики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Муниципальные программы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0" y="2030413"/>
            <a:ext cx="2968625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Основными документами, регламентирующими бюджетный процесс, являются БК РФ, Устав Золотодолинского СП, Положение о бюджетном процессе  в Золотодолинском 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914650" cy="2123658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 ,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«</a:t>
            </a:r>
            <a:r>
              <a:rPr lang="ru-RU" sz="1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Золотодолинский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вестник»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поселения.</a:t>
            </a:r>
            <a:endParaRPr 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92100"/>
            <a:ext cx="7829576" cy="42225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900" dirty="0" err="1" smtClean="0">
                <a:solidFill>
                  <a:schemeClr val="accent3"/>
                </a:solidFill>
              </a:rPr>
              <a:t>Золотодолинское</a:t>
            </a:r>
            <a:r>
              <a:rPr lang="ru-RU" sz="2900" dirty="0" smtClean="0">
                <a:solidFill>
                  <a:schemeClr val="accent3"/>
                </a:solidFill>
              </a:rPr>
              <a:t> сельское поселение</a:t>
            </a:r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307974" y="6094413"/>
            <a:ext cx="8621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состав поселения входят два населенных пункта: Золотая Долина и Перетино. В поселении имеется 3 школы, 1 детский сад, 2 дома культуры, 3 </a:t>
            </a:r>
            <a:r>
              <a:rPr lang="ru-RU" sz="16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ФАПа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4340" name="TextBox 14"/>
          <p:cNvSpPr txBox="1">
            <a:spLocks noChangeArrowheads="1"/>
          </p:cNvSpPr>
          <p:nvPr/>
        </p:nvSpPr>
        <p:spPr bwMode="auto">
          <a:xfrm>
            <a:off x="6170613" y="850900"/>
            <a:ext cx="27447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2"/>
                </a:solidFill>
              </a:rPr>
              <a:t>Численность населения       </a:t>
            </a:r>
            <a:r>
              <a:rPr lang="ru-RU" sz="1600" b="1" dirty="0" smtClean="0">
                <a:solidFill>
                  <a:schemeClr val="bg2"/>
                </a:solidFill>
              </a:rPr>
              <a:t>3 280 </a:t>
            </a:r>
            <a:r>
              <a:rPr lang="ru-RU" sz="1600" b="1" dirty="0">
                <a:solidFill>
                  <a:schemeClr val="bg2"/>
                </a:solidFill>
              </a:rPr>
              <a:t>человек</a:t>
            </a:r>
            <a:r>
              <a:rPr lang="ru-RU" sz="1600" b="1" dirty="0" smtClean="0">
                <a:solidFill>
                  <a:schemeClr val="bg2"/>
                </a:solidFill>
              </a:rPr>
              <a:t>: из них в селе Золотая Долина проживает 2636 человек, в селе Перетино 644 человека </a:t>
            </a: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16" name="Номер слайда 3"/>
          <p:cNvSpPr txBox="1">
            <a:spLocks noGrp="1"/>
          </p:cNvSpPr>
          <p:nvPr/>
        </p:nvSpPr>
        <p:spPr>
          <a:xfrm>
            <a:off x="8643938" y="6446838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AAF3C7B-40CD-4FAF-ADB6-88125AE4FF3B}" type="slidenum">
              <a:rPr lang="ru-RU" sz="100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pic>
        <p:nvPicPr>
          <p:cNvPr id="14343" name="Picture 11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2874963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71810"/>
            <a:ext cx="2636827" cy="231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C:\Documents and Settings\Администратор\Рабочий стол\X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928934"/>
            <a:ext cx="3238523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2019 год и на плановый период 2020 и 2021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Золотодолинского сельского поселения на 2019 год и плановый период 2020 и 2021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96110612"/>
              </p:ext>
            </p:extLst>
          </p:nvPr>
        </p:nvGraphicFramePr>
        <p:xfrm>
          <a:off x="285720" y="1714488"/>
          <a:ext cx="8715436" cy="5464167"/>
        </p:xfrm>
        <a:graphic>
          <a:graphicData uri="http://schemas.openxmlformats.org/drawingml/2006/table">
            <a:tbl>
              <a:tblPr/>
              <a:tblGrid>
                <a:gridCol w="2214578"/>
                <a:gridCol w="1351622"/>
                <a:gridCol w="1296144"/>
                <a:gridCol w="1292325"/>
                <a:gridCol w="1274883"/>
                <a:gridCol w="1285884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9 412 185,49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6 198 692,00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6 198 692,00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5 232 100,00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2 941 000,00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2 573 863,48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1 637 500,00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1 637 500,00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1 697 000,00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6 838 322,01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4 561 192,00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4 561 192,00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3 535 100,00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9 589 475,57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6 198 692,00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6 198 692,00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5 232 100,00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155 017,00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261 605,00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-177 290,08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2017 – 2021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62316540"/>
              </p:ext>
            </p:extLst>
          </p:nvPr>
        </p:nvGraphicFramePr>
        <p:xfrm>
          <a:off x="714348" y="1571612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Words>956</Words>
  <Application>Microsoft Office PowerPoint</Application>
  <PresentationFormat>Экран (4:3)</PresentationFormat>
  <Paragraphs>154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Океан</vt:lpstr>
      <vt:lpstr>Диаграмма</vt:lpstr>
      <vt:lpstr>Открытый бюджет</vt:lpstr>
      <vt:lpstr>Слайд 2</vt:lpstr>
      <vt:lpstr>Основные понятия</vt:lpstr>
      <vt:lpstr>Что такое бюджет? Какие бывают бюджеты?</vt:lpstr>
      <vt:lpstr>Этапы составления и утверждения бюджета Золотодолинского сельского поселения Партизанского муниципального района</vt:lpstr>
      <vt:lpstr>Золотодолинское сельское поселение</vt:lpstr>
      <vt:lpstr>Основные принципы формирования бюджета на 2019 год и на плановый период 2020 и 2021 годов</vt:lpstr>
      <vt:lpstr>Основные параметры бюджета Золотодолинского сельского поселения на 2019 год и плановый период 2020 и 2021 годов (в рублях) </vt:lpstr>
      <vt:lpstr>Динамика налоговых и неналоговых доходов  бюджета Золотодолинского сельского поселения за 2017 – 2021 годы</vt:lpstr>
      <vt:lpstr>Структура налоговых и неналоговых доходов бюджета Золотодолинского сельского поселения в 2019 году  (в рублях)</vt:lpstr>
      <vt:lpstr>Динамика поступлений налога  на доходы физических лиц в бюджет  Золотодолинского сельского поселения (в рублях)НДФЛ</vt:lpstr>
      <vt:lpstr>Динамика поступлений неналоговых доходов бюджета Золотодолинского сельского поселения  за 2017-2021 годы (в рублях)</vt:lpstr>
      <vt:lpstr>Динамика поступлений безвозмездных поступлений в бюджет Золотодолинского сельского поселения в 2017 – 2021 годах (в рублях)</vt:lpstr>
      <vt:lpstr>Динамика доходов и расходов бюджета Золотодолинского сельского поселения в 2017 – 2021 годах (в рублях)</vt:lpstr>
      <vt:lpstr>Динамика расходов бюджета Золотодолинского сельского поселения за  2017-2021 годы (в рублях)  </vt:lpstr>
      <vt:lpstr>Расходы бюджета Золотодолинского сельского поселения в 2019 году  составляют 6 198 692  рубля</vt:lpstr>
      <vt:lpstr>Муниципальные  программы Золотодолинского сельского поселения на 2019 год                                                                                             </vt:lpstr>
      <vt:lpstr>КОНТАКТНАЯ ИНФОРМАЦИЯ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328</cp:revision>
  <dcterms:created xsi:type="dcterms:W3CDTF">2013-09-17T11:29:55Z</dcterms:created>
  <dcterms:modified xsi:type="dcterms:W3CDTF">2020-03-04T01:50:04Z</dcterms:modified>
</cp:coreProperties>
</file>