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5"/>
  </p:notesMasterIdLst>
  <p:sldIdLst>
    <p:sldId id="257" r:id="rId2"/>
    <p:sldId id="270" r:id="rId3"/>
    <p:sldId id="269" r:id="rId4"/>
    <p:sldId id="259" r:id="rId5"/>
    <p:sldId id="272" r:id="rId6"/>
    <p:sldId id="268" r:id="rId7"/>
    <p:sldId id="271" r:id="rId8"/>
    <p:sldId id="273" r:id="rId9"/>
    <p:sldId id="274" r:id="rId10"/>
    <p:sldId id="275" r:id="rId11"/>
    <p:sldId id="277" r:id="rId12"/>
    <p:sldId id="278" r:id="rId13"/>
    <p:sldId id="27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9933"/>
    <a:srgbClr val="8D5B7F"/>
    <a:srgbClr val="D77DD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14" autoAdjust="0"/>
  </p:normalViewPr>
  <p:slideViewPr>
    <p:cSldViewPr>
      <p:cViewPr>
        <p:scale>
          <a:sx n="100" d="100"/>
          <a:sy n="100" d="100"/>
        </p:scale>
        <p:origin x="-36" y="4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hPercent val="74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1398963730569958"/>
          <c:y val="3.6144578313253052E-2"/>
          <c:w val="0.65457685664939902"/>
          <c:h val="0.85542168674698793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9999FF"/>
            </a:solidFill>
            <a:ln w="12699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2.4307988549819984E-2"/>
                  <c:y val="-4.7930372315804569E-2"/>
                </c:manualLayout>
              </c:layout>
              <c:showVal val="1"/>
            </c:dLbl>
            <c:dLbl>
              <c:idx val="1"/>
              <c:layout>
                <c:manualLayout>
                  <c:x val="1.2408028955983601E-2"/>
                  <c:y val="-1.6700721012705855E-2"/>
                </c:manualLayout>
              </c:layout>
              <c:showVal val="1"/>
            </c:dLbl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2020 год</c:v>
                </c:pt>
                <c:pt idx="1">
                  <c:v>2021 год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15149.3</c:v>
                </c:pt>
                <c:pt idx="1">
                  <c:v>12135.9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993366"/>
            </a:solidFill>
            <a:ln w="12699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5.801730747901071E-2"/>
                  <c:y val="-4.2840865808757705E-2"/>
                </c:manualLayout>
              </c:layout>
              <c:showVal val="1"/>
            </c:dLbl>
            <c:dLbl>
              <c:idx val="1"/>
              <c:layout>
                <c:manualLayout>
                  <c:x val="3.5163098684852109E-2"/>
                  <c:y val="-2.0890309869583828E-2"/>
                </c:manualLayout>
              </c:layout>
              <c:showVal val="1"/>
            </c:dLbl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2020 год</c:v>
                </c:pt>
                <c:pt idx="1">
                  <c:v>2021 год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15433.2</c:v>
                </c:pt>
                <c:pt idx="1">
                  <c:v>12147.1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Результат исполнения</c:v>
                </c:pt>
              </c:strCache>
            </c:strRef>
          </c:tx>
          <c:spPr>
            <a:solidFill>
              <a:srgbClr val="FFFFCC"/>
            </a:solidFill>
            <a:ln w="12699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3.9921401367816675E-2"/>
                  <c:y val="8.7167763932277584E-2"/>
                </c:manualLayout>
              </c:layout>
              <c:showVal val="1"/>
            </c:dLbl>
            <c:dLbl>
              <c:idx val="1"/>
              <c:layout>
                <c:manualLayout>
                  <c:x val="3.3826571581951091E-2"/>
                  <c:y val="8.8427850555882342E-2"/>
                </c:manualLayout>
              </c:layout>
              <c:showVal val="1"/>
            </c:dLbl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0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2020 год</c:v>
                </c:pt>
                <c:pt idx="1">
                  <c:v>2021 год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-283.89999999999998</c:v>
                </c:pt>
                <c:pt idx="1">
                  <c:v>-11.200000000000728</c:v>
                </c:pt>
              </c:numCache>
            </c:numRef>
          </c:val>
        </c:ser>
        <c:gapDepth val="0"/>
        <c:shape val="box"/>
        <c:axId val="40886272"/>
        <c:axId val="40887808"/>
        <c:axId val="0"/>
      </c:bar3DChart>
      <c:catAx>
        <c:axId val="40886272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40887808"/>
        <c:crosses val="autoZero"/>
        <c:auto val="1"/>
        <c:lblAlgn val="ctr"/>
        <c:lblOffset val="100"/>
        <c:tickLblSkip val="1"/>
        <c:tickMarkSkip val="1"/>
      </c:catAx>
      <c:valAx>
        <c:axId val="40887808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5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40886272"/>
        <c:crosses val="autoZero"/>
        <c:crossBetween val="between"/>
      </c:valAx>
      <c:spPr>
        <a:noFill/>
        <a:ln w="25399">
          <a:noFill/>
        </a:ln>
      </c:spPr>
    </c:plotArea>
    <c:legend>
      <c:legendPos val="r"/>
      <c:layout>
        <c:manualLayout>
          <c:xMode val="edge"/>
          <c:yMode val="edge"/>
          <c:x val="0.78065630397236419"/>
          <c:y val="0.28915662650602403"/>
          <c:w val="0.20898100172711617"/>
          <c:h val="0.42671007427019636"/>
        </c:manualLayout>
      </c:layout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45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0"/>
    </c:view3D>
    <c:plotArea>
      <c:layout>
        <c:manualLayout>
          <c:layoutTarget val="inner"/>
          <c:xMode val="edge"/>
          <c:yMode val="edge"/>
          <c:x val="1.8732327332792072E-2"/>
          <c:y val="3.786662479393299E-2"/>
          <c:w val="0.98126767266720794"/>
          <c:h val="0.511283930810988"/>
        </c:manualLayout>
      </c:layout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Восток</c:v>
                </c:pt>
              </c:strCache>
            </c:strRef>
          </c:tx>
          <c:spPr>
            <a:solidFill>
              <a:srgbClr val="FF8080"/>
            </a:solidFill>
            <a:ln w="12700">
              <a:solidFill>
                <a:srgbClr val="000000"/>
              </a:solidFill>
              <a:prstDash val="solid"/>
            </a:ln>
          </c:spPr>
          <c:explosion val="10"/>
          <c:dPt>
            <c:idx val="0"/>
            <c:spPr>
              <a:solidFill>
                <a:srgbClr val="3366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00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00FFFF"/>
              </a:solidFill>
              <a:ln w="25400">
                <a:noFill/>
              </a:ln>
            </c:spPr>
          </c:dPt>
          <c:dPt>
            <c:idx val="4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FF0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CC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0"/>
              <c:layout>
                <c:manualLayout>
                  <c:x val="-8.846132310535014E-2"/>
                  <c:y val="4.9048916847324001E-2"/>
                </c:manualLayout>
              </c:layout>
              <c:dLblPos val="bestFit"/>
              <c:showVal val="1"/>
            </c:dLbl>
            <c:dLbl>
              <c:idx val="1"/>
              <c:layout>
                <c:manualLayout>
                  <c:x val="3.1377633711507556E-2"/>
                  <c:y val="1.7686395549503027E-3"/>
                </c:manualLayout>
              </c:layout>
              <c:dLblPos val="bestFit"/>
              <c:showVal val="1"/>
            </c:dLbl>
            <c:dLbl>
              <c:idx val="2"/>
              <c:layout>
                <c:manualLayout>
                  <c:x val="-8.3731373384639249E-2"/>
                  <c:y val="7.8113746956416652E-3"/>
                </c:manualLayout>
              </c:layout>
              <c:dLblPos val="bestFit"/>
              <c:showVal val="1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  <c:showLeaderLines val="1"/>
          </c:dLbls>
          <c:cat>
            <c:strRef>
              <c:f>Sheet1!$B$1:$M$1</c:f>
              <c:strCache>
                <c:ptCount val="8"/>
                <c:pt idx="0">
                  <c:v>Подоходный налог</c:v>
                </c:pt>
                <c:pt idx="1">
                  <c:v>Земельный налог</c:v>
                </c:pt>
                <c:pt idx="2">
                  <c:v>Налог на имущество физ.лиц</c:v>
                </c:pt>
                <c:pt idx="3">
                  <c:v>Доходы от сдачи в аренду имущества</c:v>
                </c:pt>
                <c:pt idx="4">
                  <c:v>Платные услуги и компенсация затрат государства</c:v>
                </c:pt>
                <c:pt idx="6">
                  <c:v>Прочие неналоговые доходы</c:v>
                </c:pt>
                <c:pt idx="7">
                  <c:v>Безвозмездные поступления</c:v>
                </c:pt>
              </c:strCache>
            </c:strRef>
          </c:cat>
          <c:val>
            <c:numRef>
              <c:f>Sheet1!$B$2:$M$2</c:f>
              <c:numCache>
                <c:formatCode>0.00%</c:formatCode>
                <c:ptCount val="8"/>
                <c:pt idx="0">
                  <c:v>8.3000000000000004E-2</c:v>
                </c:pt>
                <c:pt idx="1">
                  <c:v>0.105</c:v>
                </c:pt>
                <c:pt idx="2">
                  <c:v>2.5000000000000001E-2</c:v>
                </c:pt>
                <c:pt idx="3">
                  <c:v>5.0000000000000001E-3</c:v>
                </c:pt>
                <c:pt idx="4">
                  <c:v>7.0000000000000001E-3</c:v>
                </c:pt>
                <c:pt idx="6">
                  <c:v>1.1999999999999999E-3</c:v>
                </c:pt>
                <c:pt idx="7">
                  <c:v>0.77600000000000002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Запад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explosion val="10"/>
          <c:dPt>
            <c:idx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spPr>
              <a:solidFill>
                <a:srgbClr val="FFFF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cat>
            <c:strRef>
              <c:f>Sheet1!$B$1:$M$1</c:f>
              <c:strCache>
                <c:ptCount val="8"/>
                <c:pt idx="0">
                  <c:v>Подоходный налог</c:v>
                </c:pt>
                <c:pt idx="1">
                  <c:v>Земельный налог</c:v>
                </c:pt>
                <c:pt idx="2">
                  <c:v>Налог на имущество физ.лиц</c:v>
                </c:pt>
                <c:pt idx="3">
                  <c:v>Доходы от сдачи в аренду имущества</c:v>
                </c:pt>
                <c:pt idx="4">
                  <c:v>Платные услуги и компенсация затрат государства</c:v>
                </c:pt>
                <c:pt idx="6">
                  <c:v>Прочие неналоговые доходы</c:v>
                </c:pt>
                <c:pt idx="7">
                  <c:v>Безвозмездные поступления</c:v>
                </c:pt>
              </c:strCache>
            </c:strRef>
          </c:cat>
          <c:val>
            <c:numRef>
              <c:f>Sheet1!$B$3:$M$3</c:f>
              <c:numCache>
                <c:formatCode>General</c:formatCode>
                <c:ptCount val="8"/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Север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explosion val="10"/>
          <c:dPt>
            <c:idx val="0"/>
            <c:spPr>
              <a:solidFill>
                <a:srgbClr val="9999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1"/>
            <c:spPr>
              <a:solidFill>
                <a:srgbClr val="9933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spPr>
              <a:solidFill>
                <a:srgbClr val="660066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spPr>
              <a:solidFill>
                <a:srgbClr val="FF8080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spPr>
              <a:solidFill>
                <a:srgbClr val="0066CC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7"/>
            <c:spPr>
              <a:solidFill>
                <a:srgbClr val="CC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cat>
            <c:strRef>
              <c:f>Sheet1!$B$1:$M$1</c:f>
              <c:strCache>
                <c:ptCount val="8"/>
                <c:pt idx="0">
                  <c:v>Подоходный налог</c:v>
                </c:pt>
                <c:pt idx="1">
                  <c:v>Земельный налог</c:v>
                </c:pt>
                <c:pt idx="2">
                  <c:v>Налог на имущество физ.лиц</c:v>
                </c:pt>
                <c:pt idx="3">
                  <c:v>Доходы от сдачи в аренду имущества</c:v>
                </c:pt>
                <c:pt idx="4">
                  <c:v>Платные услуги и компенсация затрат государства</c:v>
                </c:pt>
                <c:pt idx="6">
                  <c:v>Прочие неналоговые доходы</c:v>
                </c:pt>
                <c:pt idx="7">
                  <c:v>Безвозмездные поступления</c:v>
                </c:pt>
              </c:strCache>
            </c:strRef>
          </c:cat>
          <c:val>
            <c:numRef>
              <c:f>Sheet1!$B$4:$M$4</c:f>
              <c:numCache>
                <c:formatCode>General</c:formatCode>
                <c:ptCount val="8"/>
              </c:numCache>
            </c:numRef>
          </c:val>
        </c:ser>
      </c:pie3DChart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plotArea>
    <c:legend>
      <c:legendPos val="b"/>
      <c:legendEntry>
        <c:idx val="4"/>
        <c:txPr>
          <a:bodyPr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</c:legendEntry>
      <c:legendEntry>
        <c:idx val="5"/>
        <c:delete val="1"/>
      </c:legendEntry>
      <c:layout>
        <c:manualLayout>
          <c:xMode val="edge"/>
          <c:yMode val="edge"/>
          <c:x val="9.7244732576985418E-2"/>
          <c:y val="0.62475049900199664"/>
          <c:w val="0.7779578606158869"/>
          <c:h val="0.2896455059236529"/>
        </c:manualLayout>
      </c:layout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1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ru-RU"/>
        </a:p>
      </c:txPr>
    </c:legend>
    <c:plotVisOnly val="1"/>
    <c:dispBlanksAs val="zero"/>
  </c:chart>
  <c:spPr>
    <a:noFill/>
    <a:ln>
      <a:noFill/>
    </a:ln>
  </c:spPr>
  <c:txPr>
    <a:bodyPr/>
    <a:lstStyle/>
    <a:p>
      <a:pPr>
        <a:defRPr sz="1775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40"/>
      <c:hPercent val="42"/>
      <c:rotY val="44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sideWall>
    <c:backWall>
      <c:spPr>
        <a:solidFill>
          <a:srgbClr val="C0C0C0"/>
        </a:solidFill>
        <a:ln w="12700">
          <a:solidFill>
            <a:srgbClr val="808080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8.362369337979135E-2"/>
          <c:y val="3.1914893617021281E-2"/>
          <c:w val="0.89895470383275256"/>
          <c:h val="0.74468085106383253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rgbClr val="9999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1.2324044234933739E-3"/>
                  <c:y val="0.1751231438535937"/>
                </c:manualLayout>
              </c:layout>
              <c:showVal val="1"/>
            </c:dLbl>
            <c:dLbl>
              <c:idx val="1"/>
              <c:layout>
                <c:manualLayout>
                  <c:x val="6.4013167834966707E-4"/>
                  <c:y val="0.20070734563892226"/>
                </c:manualLayout>
              </c:layout>
              <c:showVal val="1"/>
            </c:dLbl>
            <c:spPr>
              <a:solidFill>
                <a:srgbClr val="FFFF00"/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2020 год</c:v>
                </c:pt>
                <c:pt idx="1">
                  <c:v>2021 год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2461.1</c:v>
                </c:pt>
                <c:pt idx="1">
                  <c:v>2564.9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rgbClr val="9933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2.3014524372696167E-2"/>
                  <c:y val="4.9333749486502508E-2"/>
                </c:manualLayout>
              </c:layout>
              <c:showVal val="1"/>
            </c:dLbl>
            <c:dLbl>
              <c:idx val="1"/>
              <c:layout>
                <c:manualLayout>
                  <c:x val="3.4617194114025494E-2"/>
                  <c:y val="-3.2457116716428955E-3"/>
                </c:manualLayout>
              </c:layout>
              <c:showVal val="1"/>
            </c:dLbl>
            <c:spPr>
              <a:solidFill>
                <a:srgbClr val="FFFF00"/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ru-RU"/>
              </a:p>
            </c:txPr>
            <c:showVal val="1"/>
          </c:dLbls>
          <c:cat>
            <c:strRef>
              <c:f>Sheet1!$B$1:$C$1</c:f>
              <c:strCache>
                <c:ptCount val="2"/>
                <c:pt idx="0">
                  <c:v>2020 год</c:v>
                </c:pt>
                <c:pt idx="1">
                  <c:v>2021 год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115.9</c:v>
                </c:pt>
                <c:pt idx="1">
                  <c:v>154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Val val="1"/>
            </c:dLbl>
            <c:dLbl>
              <c:idx val="1"/>
              <c:layout/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1200" b="1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ru-RU"/>
                </a:p>
              </c:txPr>
              <c:showVal val="1"/>
            </c:dLbl>
            <c:delete val="1"/>
          </c:dLbls>
          <c:cat>
            <c:strRef>
              <c:f>Sheet1!$B$1:$C$1</c:f>
              <c:strCache>
                <c:ptCount val="2"/>
                <c:pt idx="0">
                  <c:v>2020 год</c:v>
                </c:pt>
                <c:pt idx="1">
                  <c:v>2021 год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12572.3</c:v>
                </c:pt>
                <c:pt idx="1">
                  <c:v>9416.9</c:v>
                </c:pt>
              </c:numCache>
            </c:numRef>
          </c:val>
        </c:ser>
        <c:gapDepth val="0"/>
        <c:shape val="box"/>
        <c:axId val="50035328"/>
        <c:axId val="50045312"/>
        <c:axId val="0"/>
      </c:bar3DChart>
      <c:catAx>
        <c:axId val="50035328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25" b="1" i="1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  <c:crossAx val="50045312"/>
        <c:crosses val="autoZero"/>
        <c:auto val="1"/>
        <c:lblAlgn val="ctr"/>
        <c:lblOffset val="100"/>
        <c:tickLblSkip val="1"/>
        <c:tickMarkSkip val="1"/>
      </c:catAx>
      <c:valAx>
        <c:axId val="50045312"/>
        <c:scaling>
          <c:orientation val="minMax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ru-RU"/>
          </a:p>
        </c:txPr>
        <c:crossAx val="5003532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12020905923344968"/>
          <c:y val="0.9042553191489362"/>
          <c:w val="0.75783972125435561"/>
          <c:h val="8.5106382978723707E-2"/>
        </c:manualLayout>
      </c:layout>
      <c:spPr>
        <a:noFill/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Times New Roman"/>
              <a:ea typeface="Times New Roman"/>
              <a:cs typeface="Times New Roman"/>
            </a:defRPr>
          </a:pPr>
          <a:endParaRPr lang="ru-RU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perspective val="0"/>
    </c:view3D>
    <c:plotArea>
      <c:layout/>
      <c:pie3D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Расходы</c:v>
                </c:pt>
              </c:strCache>
            </c:strRef>
          </c:tx>
          <c:explosion val="34"/>
          <c:dLbls>
            <c:txPr>
              <a:bodyPr/>
              <a:lstStyle/>
              <a:p>
                <a:pPr>
                  <a:defRPr>
                    <a:solidFill>
                      <a:schemeClr val="bg2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CatName val="1"/>
            <c:showPercent val="1"/>
          </c:dLbls>
          <c:cat>
            <c:strRef>
              <c:f>Sheet1!$B$1:$G$1</c:f>
              <c:strCache>
                <c:ptCount val="6"/>
                <c:pt idx="0">
                  <c:v>Общегосударственные вопросы (Администрация) поселения</c:v>
                </c:pt>
                <c:pt idx="1">
                  <c:v>Другие общегосударственные вопросы </c:v>
                </c:pt>
                <c:pt idx="2">
                  <c:v>Культура</c:v>
                </c:pt>
                <c:pt idx="3">
                  <c:v>Жилищно-коммунальное хозяйство</c:v>
                </c:pt>
                <c:pt idx="4">
                  <c:v>Национальная оборона (ВУС)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Sheet1!$B$2:$G$2</c:f>
              <c:numCache>
                <c:formatCode>#,##0.0</c:formatCode>
                <c:ptCount val="6"/>
                <c:pt idx="0">
                  <c:v>3243.7</c:v>
                </c:pt>
                <c:pt idx="1">
                  <c:v>4855.6000000000004</c:v>
                </c:pt>
                <c:pt idx="2">
                  <c:v>3576.3</c:v>
                </c:pt>
                <c:pt idx="3">
                  <c:v>3270.6</c:v>
                </c:pt>
                <c:pt idx="4">
                  <c:v>333.6</c:v>
                </c:pt>
                <c:pt idx="5" formatCode="#,##0">
                  <c:v>45.2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004BFF-004F-454F-BE51-394B82C01312}" type="doc">
      <dgm:prSet loTypeId="urn:microsoft.com/office/officeart/2005/8/layout/default" loCatId="list" qsTypeId="urn:microsoft.com/office/officeart/2005/8/quickstyle/3d4" qsCatId="3D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CDAFD0F-3855-498B-8F30-3C5F5CC7BD6F}">
      <dgm:prSet phldrT="[Текст]" custT="1"/>
      <dgm:spPr>
        <a:solidFill>
          <a:schemeClr val="accent2">
            <a:lumMod val="50000"/>
          </a:schemeClr>
        </a:solidFill>
      </dgm:spPr>
      <dgm:t>
        <a:bodyPr/>
        <a:lstStyle/>
        <a:p>
          <a:r>
            <a:rPr lang="ru-RU" sz="1200" baseline="0" dirty="0" smtClean="0"/>
            <a:t>Муниципальная программа  «Уличное освещение Золотодолинского сельского поселения на </a:t>
          </a:r>
          <a:r>
            <a:rPr lang="ru-RU" sz="1200" baseline="0" dirty="0" smtClean="0"/>
            <a:t>2021-2023 </a:t>
          </a:r>
          <a:r>
            <a:rPr lang="ru-RU" sz="1200" baseline="0" dirty="0" smtClean="0"/>
            <a:t>годы» </a:t>
          </a:r>
        </a:p>
        <a:p>
          <a:r>
            <a:rPr lang="ru-RU" sz="1200" dirty="0" smtClean="0"/>
            <a:t>171 995,13  </a:t>
          </a:r>
          <a:r>
            <a:rPr lang="ru-RU" sz="1200" baseline="0" dirty="0" smtClean="0"/>
            <a:t>рублей  </a:t>
          </a:r>
          <a:endParaRPr lang="ru-RU" sz="1200" baseline="0" dirty="0" smtClean="0"/>
        </a:p>
      </dgm:t>
    </dgm:pt>
    <dgm:pt modelId="{74057136-9EC2-43D8-8FBD-397FFC1628C8}" type="parTrans" cxnId="{4A0C4487-05DA-413A-BD07-62554CFAF2AC}">
      <dgm:prSet/>
      <dgm:spPr/>
      <dgm:t>
        <a:bodyPr/>
        <a:lstStyle/>
        <a:p>
          <a:endParaRPr lang="ru-RU"/>
        </a:p>
      </dgm:t>
    </dgm:pt>
    <dgm:pt modelId="{0AE358CD-881E-428F-8C14-17D562ABA764}" type="sibTrans" cxnId="{4A0C4487-05DA-413A-BD07-62554CFAF2AC}">
      <dgm:prSet/>
      <dgm:spPr/>
      <dgm:t>
        <a:bodyPr/>
        <a:lstStyle/>
        <a:p>
          <a:endParaRPr lang="ru-RU"/>
        </a:p>
      </dgm:t>
    </dgm:pt>
    <dgm:pt modelId="{7F8C6BEF-5F27-4FB4-8DEC-2FA672493351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1200" baseline="0" dirty="0" smtClean="0"/>
            <a:t>Муниципальная программа "Развитие культуры в Золотодолинском сельском поселении на </a:t>
          </a:r>
          <a:r>
            <a:rPr lang="ru-RU" sz="1200" baseline="0" dirty="0" smtClean="0"/>
            <a:t>2021-2023 </a:t>
          </a:r>
          <a:r>
            <a:rPr lang="ru-RU" sz="1200" baseline="0" dirty="0" smtClean="0"/>
            <a:t>годы" </a:t>
          </a:r>
        </a:p>
        <a:p>
          <a:r>
            <a:rPr lang="ru-RU" sz="1200" dirty="0" smtClean="0"/>
            <a:t>3 576 316,63  </a:t>
          </a:r>
          <a:r>
            <a:rPr lang="ru-RU" sz="1200" dirty="0" smtClean="0"/>
            <a:t>рублей</a:t>
          </a:r>
          <a:endParaRPr lang="ru-RU" sz="1200" baseline="0" dirty="0" smtClean="0"/>
        </a:p>
      </dgm:t>
    </dgm:pt>
    <dgm:pt modelId="{EB12531B-C65E-4679-A69F-30DDC975A1B0}" type="parTrans" cxnId="{0D6DC534-773E-4EB5-9594-FF5AFBB03328}">
      <dgm:prSet/>
      <dgm:spPr/>
      <dgm:t>
        <a:bodyPr/>
        <a:lstStyle/>
        <a:p>
          <a:endParaRPr lang="ru-RU"/>
        </a:p>
      </dgm:t>
    </dgm:pt>
    <dgm:pt modelId="{45AE15F2-656D-4F0C-AD70-1AE8B89752FB}" type="sibTrans" cxnId="{0D6DC534-773E-4EB5-9594-FF5AFBB03328}">
      <dgm:prSet/>
      <dgm:spPr/>
      <dgm:t>
        <a:bodyPr/>
        <a:lstStyle/>
        <a:p>
          <a:endParaRPr lang="ru-RU"/>
        </a:p>
      </dgm:t>
    </dgm:pt>
    <dgm:pt modelId="{76986C41-F273-4692-813F-3360B3ECCC12}">
      <dgm:prSet phldrT="[Текст]" custT="1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ru-RU" sz="1100" baseline="0" dirty="0" smtClean="0"/>
            <a:t>Муниципальная программа «Формирование современной городской среды на территории Золотодолинского сельского поселения Партизанского муниципального района Приморского края на </a:t>
          </a:r>
          <a:r>
            <a:rPr lang="ru-RU" sz="1100" baseline="0" dirty="0" smtClean="0"/>
            <a:t>2020-2027 </a:t>
          </a:r>
          <a:r>
            <a:rPr lang="ru-RU" sz="1100" baseline="0" dirty="0" smtClean="0"/>
            <a:t>годы»</a:t>
          </a:r>
        </a:p>
        <a:p>
          <a:r>
            <a:rPr lang="ru-RU" sz="1100" baseline="0" dirty="0" smtClean="0"/>
            <a:t>3 030 303 рубля 04 копейки</a:t>
          </a:r>
        </a:p>
      </dgm:t>
    </dgm:pt>
    <dgm:pt modelId="{D11589FD-6659-4F5B-95F3-AFEFEDE23213}" type="parTrans" cxnId="{FFF8392A-3888-40D0-9AC9-E83617D5A59B}">
      <dgm:prSet/>
      <dgm:spPr/>
      <dgm:t>
        <a:bodyPr/>
        <a:lstStyle/>
        <a:p>
          <a:endParaRPr lang="ru-RU"/>
        </a:p>
      </dgm:t>
    </dgm:pt>
    <dgm:pt modelId="{3ADDE335-3A34-4FEB-98A4-F2A1FBD59C43}" type="sibTrans" cxnId="{FFF8392A-3888-40D0-9AC9-E83617D5A59B}">
      <dgm:prSet/>
      <dgm:spPr/>
      <dgm:t>
        <a:bodyPr/>
        <a:lstStyle/>
        <a:p>
          <a:endParaRPr lang="ru-RU"/>
        </a:p>
      </dgm:t>
    </dgm:pt>
    <dgm:pt modelId="{C79B6B4F-7F0F-4AAF-8E14-145B1B6DFE15}">
      <dgm:prSet phldrT="[Текст]" custT="1"/>
      <dgm:spPr/>
      <dgm:t>
        <a:bodyPr/>
        <a:lstStyle/>
        <a:p>
          <a:r>
            <a:rPr lang="ru-RU" sz="1200" baseline="0" dirty="0" smtClean="0"/>
            <a:t>Муниципальная программа «Обеспечение пожарной безопасности в Золотодолинском сельском </a:t>
          </a:r>
          <a:r>
            <a:rPr lang="ru-RU" sz="1200" baseline="0" dirty="0" smtClean="0"/>
            <a:t>поселении </a:t>
          </a:r>
          <a:r>
            <a:rPr lang="ru-RU" sz="1200" dirty="0" smtClean="0"/>
            <a:t>на 2021-2023 годы</a:t>
          </a:r>
          <a:r>
            <a:rPr lang="ru-RU" sz="1200" baseline="0" dirty="0" smtClean="0"/>
            <a:t>» </a:t>
          </a:r>
          <a:endParaRPr lang="ru-RU" sz="1200" baseline="0" dirty="0" smtClean="0"/>
        </a:p>
        <a:p>
          <a:r>
            <a:rPr lang="ru-RU" sz="1200" dirty="0" smtClean="0"/>
            <a:t>65 845,79  </a:t>
          </a:r>
          <a:r>
            <a:rPr lang="ru-RU" sz="1200" baseline="0" dirty="0" smtClean="0"/>
            <a:t>рублей </a:t>
          </a:r>
          <a:endParaRPr lang="ru-RU" sz="1200" baseline="0" dirty="0" smtClean="0"/>
        </a:p>
      </dgm:t>
    </dgm:pt>
    <dgm:pt modelId="{86185488-4852-4F1A-A90D-E5ADCDA9650B}" type="parTrans" cxnId="{8EB6C2C8-4F2A-42F4-BA70-C99001B5C804}">
      <dgm:prSet/>
      <dgm:spPr/>
      <dgm:t>
        <a:bodyPr/>
        <a:lstStyle/>
        <a:p>
          <a:endParaRPr lang="ru-RU"/>
        </a:p>
      </dgm:t>
    </dgm:pt>
    <dgm:pt modelId="{668A6412-B396-4A53-B2B3-26A437AB9B2A}" type="sibTrans" cxnId="{8EB6C2C8-4F2A-42F4-BA70-C99001B5C804}">
      <dgm:prSet/>
      <dgm:spPr/>
      <dgm:t>
        <a:bodyPr/>
        <a:lstStyle/>
        <a:p>
          <a:endParaRPr lang="ru-RU"/>
        </a:p>
      </dgm:t>
    </dgm:pt>
    <dgm:pt modelId="{79E0EABE-2CA0-470D-B2CA-3812BB6AF9DA}">
      <dgm:prSet phldrT="[Текст]" custT="1"/>
      <dgm:spPr/>
      <dgm:t>
        <a:bodyPr/>
        <a:lstStyle/>
        <a:p>
          <a:r>
            <a:rPr lang="ru-RU" sz="1100" baseline="0" dirty="0" smtClean="0"/>
            <a:t>Муниципальная программа « Материально-техническое обеспечение деятельности МКУ «Административно-хозяйственное управление Золотодолинского сельского поселения» на </a:t>
          </a:r>
          <a:r>
            <a:rPr lang="ru-RU" sz="1100" baseline="0" dirty="0" smtClean="0"/>
            <a:t>2020-2023 </a:t>
          </a:r>
          <a:r>
            <a:rPr lang="ru-RU" sz="1100" baseline="0" dirty="0" smtClean="0"/>
            <a:t>годы</a:t>
          </a:r>
        </a:p>
        <a:p>
          <a:r>
            <a:rPr lang="ru-RU" sz="1100" dirty="0" smtClean="0"/>
            <a:t>1 750 818,71  </a:t>
          </a:r>
          <a:r>
            <a:rPr lang="ru-RU" sz="1100" baseline="0" dirty="0" smtClean="0"/>
            <a:t>рублей </a:t>
          </a:r>
          <a:endParaRPr lang="ru-RU" sz="1100" baseline="0" dirty="0"/>
        </a:p>
      </dgm:t>
    </dgm:pt>
    <dgm:pt modelId="{8A5440F9-61E4-4430-AF09-2ECA8E08A9F4}" type="parTrans" cxnId="{8D282F4E-5960-4622-BA6A-D2B87496F6D9}">
      <dgm:prSet/>
      <dgm:spPr/>
      <dgm:t>
        <a:bodyPr/>
        <a:lstStyle/>
        <a:p>
          <a:endParaRPr lang="ru-RU"/>
        </a:p>
      </dgm:t>
    </dgm:pt>
    <dgm:pt modelId="{9A8DC2FA-FB0F-42E0-8476-EC337CEEFEBF}" type="sibTrans" cxnId="{8D282F4E-5960-4622-BA6A-D2B87496F6D9}">
      <dgm:prSet/>
      <dgm:spPr/>
      <dgm:t>
        <a:bodyPr/>
        <a:lstStyle/>
        <a:p>
          <a:endParaRPr lang="ru-RU"/>
        </a:p>
      </dgm:t>
    </dgm:pt>
    <dgm:pt modelId="{C77A88E6-ACBE-4534-95C7-70A38EAC9435}">
      <dgm:prSet phldrT="[Текст]" custT="1"/>
      <dgm:spPr/>
      <dgm:t>
        <a:bodyPr/>
        <a:lstStyle/>
        <a:p>
          <a:r>
            <a:rPr lang="ru-RU" sz="1200" baseline="0" dirty="0" smtClean="0"/>
            <a:t>Муниципальная программа «Благоустройство </a:t>
          </a:r>
        </a:p>
        <a:p>
          <a:r>
            <a:rPr lang="ru-RU" sz="1200" baseline="0" dirty="0" smtClean="0"/>
            <a:t>в Золотодолинском сельском поселении на </a:t>
          </a:r>
          <a:r>
            <a:rPr lang="ru-RU" sz="1200" baseline="0" dirty="0" smtClean="0"/>
            <a:t>2021-2023» </a:t>
          </a:r>
          <a:endParaRPr lang="ru-RU" sz="1200" baseline="0" dirty="0" smtClean="0"/>
        </a:p>
        <a:p>
          <a:r>
            <a:rPr lang="ru-RU" sz="1200" dirty="0" smtClean="0"/>
            <a:t>68 305,96  </a:t>
          </a:r>
          <a:r>
            <a:rPr lang="ru-RU" sz="1200" dirty="0" smtClean="0"/>
            <a:t>рублей</a:t>
          </a:r>
          <a:endParaRPr lang="ru-RU" sz="1500" baseline="0" dirty="0" smtClean="0"/>
        </a:p>
      </dgm:t>
    </dgm:pt>
    <dgm:pt modelId="{8EA1EB29-BBB0-4140-B387-7861A0F4354A}" type="parTrans" cxnId="{3C80E402-31FA-4BC2-8FA2-0501671458F4}">
      <dgm:prSet/>
      <dgm:spPr/>
      <dgm:t>
        <a:bodyPr/>
        <a:lstStyle/>
        <a:p>
          <a:endParaRPr lang="ru-RU"/>
        </a:p>
      </dgm:t>
    </dgm:pt>
    <dgm:pt modelId="{E73FD2AE-FCD9-4858-A7F4-53DA37765538}" type="sibTrans" cxnId="{3C80E402-31FA-4BC2-8FA2-0501671458F4}">
      <dgm:prSet/>
      <dgm:spPr/>
      <dgm:t>
        <a:bodyPr/>
        <a:lstStyle/>
        <a:p>
          <a:endParaRPr lang="ru-RU"/>
        </a:p>
      </dgm:t>
    </dgm:pt>
    <dgm:pt modelId="{1A96A494-E66B-42A0-8D4C-D1909AA4164F}" type="pres">
      <dgm:prSet presAssocID="{3A004BFF-004F-454F-BE51-394B82C013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EB98515-1D67-4048-ACAF-36E2DA1600C8}" type="pres">
      <dgm:prSet presAssocID="{CCDAFD0F-3855-498B-8F30-3C5F5CC7BD6F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804478-2AF8-4030-83F7-7AE20D6D3647}" type="pres">
      <dgm:prSet presAssocID="{0AE358CD-881E-428F-8C14-17D562ABA764}" presName="sibTrans" presStyleCnt="0"/>
      <dgm:spPr/>
      <dgm:t>
        <a:bodyPr/>
        <a:lstStyle/>
        <a:p>
          <a:endParaRPr lang="ru-RU"/>
        </a:p>
      </dgm:t>
    </dgm:pt>
    <dgm:pt modelId="{D677B149-AED9-4E65-8DC8-E297D2D653A7}" type="pres">
      <dgm:prSet presAssocID="{7F8C6BEF-5F27-4FB4-8DEC-2FA67249335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C871B0-4DF1-4BBF-B8AD-32B52F212872}" type="pres">
      <dgm:prSet presAssocID="{45AE15F2-656D-4F0C-AD70-1AE8B89752FB}" presName="sibTrans" presStyleCnt="0"/>
      <dgm:spPr/>
      <dgm:t>
        <a:bodyPr/>
        <a:lstStyle/>
        <a:p>
          <a:endParaRPr lang="ru-RU"/>
        </a:p>
      </dgm:t>
    </dgm:pt>
    <dgm:pt modelId="{E800FF82-7059-48F1-A898-1E13505A70AC}" type="pres">
      <dgm:prSet presAssocID="{76986C41-F273-4692-813F-3360B3ECCC12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AFCFE3-4F89-4008-9EDD-F0F91F6B07F7}" type="pres">
      <dgm:prSet presAssocID="{3ADDE335-3A34-4FEB-98A4-F2A1FBD59C43}" presName="sibTrans" presStyleCnt="0"/>
      <dgm:spPr/>
      <dgm:t>
        <a:bodyPr/>
        <a:lstStyle/>
        <a:p>
          <a:endParaRPr lang="ru-RU"/>
        </a:p>
      </dgm:t>
    </dgm:pt>
    <dgm:pt modelId="{F9AE9BBE-F509-4AEA-85E2-A3FDABB271DC}" type="pres">
      <dgm:prSet presAssocID="{C79B6B4F-7F0F-4AAF-8E14-145B1B6DFE15}" presName="node" presStyleLbl="node1" presStyleIdx="3" presStyleCnt="6" custLinFactNeighborX="-7516" custLinFactNeighborY="19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D06B2A-49BA-4794-BD24-452908CFF00D}" type="pres">
      <dgm:prSet presAssocID="{668A6412-B396-4A53-B2B3-26A437AB9B2A}" presName="sibTrans" presStyleCnt="0"/>
      <dgm:spPr/>
      <dgm:t>
        <a:bodyPr/>
        <a:lstStyle/>
        <a:p>
          <a:endParaRPr lang="ru-RU"/>
        </a:p>
      </dgm:t>
    </dgm:pt>
    <dgm:pt modelId="{1BA3C46E-53AC-4307-901D-EBD71BC1A8AD}" type="pres">
      <dgm:prSet presAssocID="{79E0EABE-2CA0-470D-B2CA-3812BB6AF9DA}" presName="node" presStyleLbl="node1" presStyleIdx="4" presStyleCnt="6" custAng="0" custLinFactNeighborX="-2957" custLinFactNeighborY="253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E6068E-D069-4D51-8810-E7DC99D26016}" type="pres">
      <dgm:prSet presAssocID="{9A8DC2FA-FB0F-42E0-8476-EC337CEEFEBF}" presName="sibTrans" presStyleCnt="0"/>
      <dgm:spPr/>
    </dgm:pt>
    <dgm:pt modelId="{9BEC0E5E-6D9B-4DFC-B484-F119E8B7F849}" type="pres">
      <dgm:prSet presAssocID="{C77A88E6-ACBE-4534-95C7-70A38EAC9435}" presName="node" presStyleLbl="node1" presStyleIdx="5" presStyleCnt="6" custLinFactNeighborX="-7516" custLinFactNeighborY="19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43BA7D6-68C4-4E56-99CE-1C5D7FB3C7BF}" type="presOf" srcId="{C77A88E6-ACBE-4534-95C7-70A38EAC9435}" destId="{9BEC0E5E-6D9B-4DFC-B484-F119E8B7F849}" srcOrd="0" destOrd="0" presId="urn:microsoft.com/office/officeart/2005/8/layout/default"/>
    <dgm:cxn modelId="{14A3B8FC-0310-4936-8179-FDBF34E91AB8}" type="presOf" srcId="{7F8C6BEF-5F27-4FB4-8DEC-2FA672493351}" destId="{D677B149-AED9-4E65-8DC8-E297D2D653A7}" srcOrd="0" destOrd="0" presId="urn:microsoft.com/office/officeart/2005/8/layout/default"/>
    <dgm:cxn modelId="{4A0C4487-05DA-413A-BD07-62554CFAF2AC}" srcId="{3A004BFF-004F-454F-BE51-394B82C01312}" destId="{CCDAFD0F-3855-498B-8F30-3C5F5CC7BD6F}" srcOrd="0" destOrd="0" parTransId="{74057136-9EC2-43D8-8FBD-397FFC1628C8}" sibTransId="{0AE358CD-881E-428F-8C14-17D562ABA764}"/>
    <dgm:cxn modelId="{78321E16-51A5-4237-A706-E464D9320629}" type="presOf" srcId="{76986C41-F273-4692-813F-3360B3ECCC12}" destId="{E800FF82-7059-48F1-A898-1E13505A70AC}" srcOrd="0" destOrd="0" presId="urn:microsoft.com/office/officeart/2005/8/layout/default"/>
    <dgm:cxn modelId="{821E64FC-D5A1-4CF2-9460-0AAC0DD65C23}" type="presOf" srcId="{C79B6B4F-7F0F-4AAF-8E14-145B1B6DFE15}" destId="{F9AE9BBE-F509-4AEA-85E2-A3FDABB271DC}" srcOrd="0" destOrd="0" presId="urn:microsoft.com/office/officeart/2005/8/layout/default"/>
    <dgm:cxn modelId="{3C80E402-31FA-4BC2-8FA2-0501671458F4}" srcId="{3A004BFF-004F-454F-BE51-394B82C01312}" destId="{C77A88E6-ACBE-4534-95C7-70A38EAC9435}" srcOrd="5" destOrd="0" parTransId="{8EA1EB29-BBB0-4140-B387-7861A0F4354A}" sibTransId="{E73FD2AE-FCD9-4858-A7F4-53DA37765538}"/>
    <dgm:cxn modelId="{D777C330-B824-483B-A7BD-77ABB415735C}" type="presOf" srcId="{3A004BFF-004F-454F-BE51-394B82C01312}" destId="{1A96A494-E66B-42A0-8D4C-D1909AA4164F}" srcOrd="0" destOrd="0" presId="urn:microsoft.com/office/officeart/2005/8/layout/default"/>
    <dgm:cxn modelId="{83C56919-116B-48F1-A670-5904643293E1}" type="presOf" srcId="{79E0EABE-2CA0-470D-B2CA-3812BB6AF9DA}" destId="{1BA3C46E-53AC-4307-901D-EBD71BC1A8AD}" srcOrd="0" destOrd="0" presId="urn:microsoft.com/office/officeart/2005/8/layout/default"/>
    <dgm:cxn modelId="{FFF8392A-3888-40D0-9AC9-E83617D5A59B}" srcId="{3A004BFF-004F-454F-BE51-394B82C01312}" destId="{76986C41-F273-4692-813F-3360B3ECCC12}" srcOrd="2" destOrd="0" parTransId="{D11589FD-6659-4F5B-95F3-AFEFEDE23213}" sibTransId="{3ADDE335-3A34-4FEB-98A4-F2A1FBD59C43}"/>
    <dgm:cxn modelId="{8D282F4E-5960-4622-BA6A-D2B87496F6D9}" srcId="{3A004BFF-004F-454F-BE51-394B82C01312}" destId="{79E0EABE-2CA0-470D-B2CA-3812BB6AF9DA}" srcOrd="4" destOrd="0" parTransId="{8A5440F9-61E4-4430-AF09-2ECA8E08A9F4}" sibTransId="{9A8DC2FA-FB0F-42E0-8476-EC337CEEFEBF}"/>
    <dgm:cxn modelId="{EBED09CF-B452-4125-9392-DB7A7982D8BF}" type="presOf" srcId="{CCDAFD0F-3855-498B-8F30-3C5F5CC7BD6F}" destId="{2EB98515-1D67-4048-ACAF-36E2DA1600C8}" srcOrd="0" destOrd="0" presId="urn:microsoft.com/office/officeart/2005/8/layout/default"/>
    <dgm:cxn modelId="{0D6DC534-773E-4EB5-9594-FF5AFBB03328}" srcId="{3A004BFF-004F-454F-BE51-394B82C01312}" destId="{7F8C6BEF-5F27-4FB4-8DEC-2FA672493351}" srcOrd="1" destOrd="0" parTransId="{EB12531B-C65E-4679-A69F-30DDC975A1B0}" sibTransId="{45AE15F2-656D-4F0C-AD70-1AE8B89752FB}"/>
    <dgm:cxn modelId="{8EB6C2C8-4F2A-42F4-BA70-C99001B5C804}" srcId="{3A004BFF-004F-454F-BE51-394B82C01312}" destId="{C79B6B4F-7F0F-4AAF-8E14-145B1B6DFE15}" srcOrd="3" destOrd="0" parTransId="{86185488-4852-4F1A-A90D-E5ADCDA9650B}" sibTransId="{668A6412-B396-4A53-B2B3-26A437AB9B2A}"/>
    <dgm:cxn modelId="{1DF4BE51-7DD0-4861-831F-E4DD87A7E408}" type="presParOf" srcId="{1A96A494-E66B-42A0-8D4C-D1909AA4164F}" destId="{2EB98515-1D67-4048-ACAF-36E2DA1600C8}" srcOrd="0" destOrd="0" presId="urn:microsoft.com/office/officeart/2005/8/layout/default"/>
    <dgm:cxn modelId="{639985D6-023A-4D22-8CD6-2C6078FAC3F1}" type="presParOf" srcId="{1A96A494-E66B-42A0-8D4C-D1909AA4164F}" destId="{57804478-2AF8-4030-83F7-7AE20D6D3647}" srcOrd="1" destOrd="0" presId="urn:microsoft.com/office/officeart/2005/8/layout/default"/>
    <dgm:cxn modelId="{FFAC8A51-6E08-41BF-8493-0388BCC5C1B2}" type="presParOf" srcId="{1A96A494-E66B-42A0-8D4C-D1909AA4164F}" destId="{D677B149-AED9-4E65-8DC8-E297D2D653A7}" srcOrd="2" destOrd="0" presId="urn:microsoft.com/office/officeart/2005/8/layout/default"/>
    <dgm:cxn modelId="{4BD2FB12-3449-44FF-A690-441267169D6C}" type="presParOf" srcId="{1A96A494-E66B-42A0-8D4C-D1909AA4164F}" destId="{27C871B0-4DF1-4BBF-B8AD-32B52F212872}" srcOrd="3" destOrd="0" presId="urn:microsoft.com/office/officeart/2005/8/layout/default"/>
    <dgm:cxn modelId="{498B2CAE-DDB1-454B-8C4F-D25021C037E2}" type="presParOf" srcId="{1A96A494-E66B-42A0-8D4C-D1909AA4164F}" destId="{E800FF82-7059-48F1-A898-1E13505A70AC}" srcOrd="4" destOrd="0" presId="urn:microsoft.com/office/officeart/2005/8/layout/default"/>
    <dgm:cxn modelId="{04914884-13BB-4159-BE6C-C75A5C798554}" type="presParOf" srcId="{1A96A494-E66B-42A0-8D4C-D1909AA4164F}" destId="{A0AFCFE3-4F89-4008-9EDD-F0F91F6B07F7}" srcOrd="5" destOrd="0" presId="urn:microsoft.com/office/officeart/2005/8/layout/default"/>
    <dgm:cxn modelId="{F9F5C71D-D395-470C-8923-A90D4B993540}" type="presParOf" srcId="{1A96A494-E66B-42A0-8D4C-D1909AA4164F}" destId="{F9AE9BBE-F509-4AEA-85E2-A3FDABB271DC}" srcOrd="6" destOrd="0" presId="urn:microsoft.com/office/officeart/2005/8/layout/default"/>
    <dgm:cxn modelId="{5C0E5E43-E809-45A7-ACCD-7EF0DE833FC6}" type="presParOf" srcId="{1A96A494-E66B-42A0-8D4C-D1909AA4164F}" destId="{88D06B2A-49BA-4794-BD24-452908CFF00D}" srcOrd="7" destOrd="0" presId="urn:microsoft.com/office/officeart/2005/8/layout/default"/>
    <dgm:cxn modelId="{1B27542F-E6CD-45F4-8891-5EE9DBA76FA0}" type="presParOf" srcId="{1A96A494-E66B-42A0-8D4C-D1909AA4164F}" destId="{1BA3C46E-53AC-4307-901D-EBD71BC1A8AD}" srcOrd="8" destOrd="0" presId="urn:microsoft.com/office/officeart/2005/8/layout/default"/>
    <dgm:cxn modelId="{23F696D4-8E79-4D32-A08B-F51D7C691565}" type="presParOf" srcId="{1A96A494-E66B-42A0-8D4C-D1909AA4164F}" destId="{49E6068E-D069-4D51-8810-E7DC99D26016}" srcOrd="9" destOrd="0" presId="urn:microsoft.com/office/officeart/2005/8/layout/default"/>
    <dgm:cxn modelId="{F727B3EC-6836-477E-8437-25D2BC55BD48}" type="presParOf" srcId="{1A96A494-E66B-42A0-8D4C-D1909AA4164F}" destId="{9BEC0E5E-6D9B-4DFC-B484-F119E8B7F849}" srcOrd="10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F51107-1886-4C02-9394-CC4323647BA8}" type="datetimeFigureOut">
              <a:rPr lang="ru-RU" smtClean="0"/>
              <a:pPr/>
              <a:t>12.04.2022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2CC4D-60FB-414B-9AC0-2CA370DF229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177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2CC4D-60FB-414B-9AC0-2CA370DF229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8C5A2AA-79C9-496D-B0F9-8FE17A899BF2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65638-7DAB-4B39-AD7E-8C0F2B6C3A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F0A6E-1B41-43FC-87E9-06319EF8F8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CA30E-980C-4540-BC3D-B07B2D70A88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8AEFDE-106C-4087-8E9A-9742465FB05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850" y="238539"/>
            <a:ext cx="8497092" cy="616455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9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23850" y="854994"/>
            <a:ext cx="8496300" cy="336244"/>
          </a:xfrm>
        </p:spPr>
        <p:txBody>
          <a:bodyPr>
            <a:no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>
          <a:xfrm>
            <a:off x="32385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8EF4A8C1-A1E3-40AA-8A3D-B48942959F51}" type="datetimeFigureOut">
              <a:rPr lang="de-DE"/>
              <a:pPr>
                <a:defRPr/>
              </a:pPr>
              <a:t>12.04.2022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2457450" y="6356350"/>
            <a:ext cx="4229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B2FC1-6806-4900-8199-9F322D3726F7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F1A42B-FA4E-4626-BC51-469E492B7AE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A8339-2EB9-4AC2-8822-FE107D4BB85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2BE90D-FF8A-4A58-B486-A961E89413B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F689D3-43EC-4A67-B03C-75D2F7ADA9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05B2D-06D4-4E31-8F85-6066FB390C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835D9B-80FE-47D2-955A-C341884694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053B31-D351-4E3B-9730-7A073D9A15DC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5D5FF7-D8F7-4E92-B99E-BD24B79635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72FEC299-12C3-4F38-8FAF-937CDA1FF5A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  <p:sldLayoutId id="214748381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sp-zolotodolinskoe@partizansky.ru" TargetMode="External"/><Relationship Id="rId2" Type="http://schemas.openxmlformats.org/officeDocument/2006/relationships/hyperlink" Target="mailto:adm_zd_new2010@mail.ru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223" y="404664"/>
            <a:ext cx="9036496" cy="1738452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Отчёт об исполнении бюджета</a:t>
            </a:r>
            <a:b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Золотодолинского</a:t>
            </a: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сельского поселения</a:t>
            </a:r>
            <a:b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Партизанского муниципального</a:t>
            </a: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района за </a:t>
            </a: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32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204864"/>
            <a:ext cx="4464496" cy="43159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 advTm="3046">
        <p14:honeycomb/>
      </p:transition>
    </mc:Choice>
    <mc:Fallback>
      <p:transition spd="slow" advTm="304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88224" y="1412775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428760"/>
          </a:xfrm>
          <a:ln/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000" b="1" i="1" dirty="0" smtClean="0">
                <a:effectLst/>
                <a:latin typeface="Times New Roman" pitchFamily="18" charset="0"/>
                <a:cs typeface="Times New Roman" pitchFamily="18" charset="0"/>
              </a:rPr>
              <a:t>Структура расходов бюджета Золотодолинского сельского поселения Партизанского муниципального района за </a:t>
            </a:r>
            <a:r>
              <a:rPr lang="ru-RU" sz="2000" b="1" i="1" dirty="0" smtClean="0">
                <a:effectLst/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b="1" i="1" dirty="0" smtClean="0">
                <a:effectLst/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2000" b="1" i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" name="Объект 4"/>
          <p:cNvGraphicFramePr/>
          <p:nvPr/>
        </p:nvGraphicFramePr>
        <p:xfrm>
          <a:off x="357158" y="2071678"/>
          <a:ext cx="8215370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advTm="2469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384300"/>
          </a:xfrm>
        </p:spPr>
        <p:txBody>
          <a:bodyPr/>
          <a:lstStyle/>
          <a:p>
            <a:pPr algn="ctr"/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                                                                                           </a:t>
            </a:r>
            <a:endParaRPr lang="ru-RU" sz="14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1472" y="1905000"/>
          <a:ext cx="8115328" cy="4595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57158" y="357166"/>
            <a:ext cx="8229600" cy="1428760"/>
          </a:xfrm>
          <a:prstGeom prst="rect">
            <a:avLst/>
          </a:prstGeom>
          <a:ln w="952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бюджета по муниципальным программам Золотодолинского сельского поселения Партизанского муниципального района за </a:t>
            </a: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2021 </a:t>
            </a: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год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latin typeface="Times New Roman"/>
                <a:ea typeface="Times New Roman"/>
              </a:rPr>
              <a:t> </a:t>
            </a:r>
            <a:r>
              <a:rPr lang="ru-RU" sz="2000" b="1" dirty="0" smtClean="0">
                <a:latin typeface="Times New Roman"/>
                <a:ea typeface="Times New Roman"/>
              </a:rPr>
              <a:t>(</a:t>
            </a:r>
            <a:r>
              <a:rPr lang="ru-RU" sz="2000" b="1" i="1" dirty="0" smtClean="0">
                <a:latin typeface="Times New Roman"/>
                <a:ea typeface="Times New Roman"/>
              </a:rPr>
              <a:t>8 663 585,26 </a:t>
            </a:r>
            <a:r>
              <a:rPr lang="ru-RU" sz="2000" b="1" i="1" dirty="0" smtClean="0">
                <a:latin typeface="Times New Roman"/>
                <a:ea typeface="Times New Roman"/>
              </a:rPr>
              <a:t>рублей</a:t>
            </a:r>
            <a:r>
              <a:rPr lang="ru-RU" sz="2000" b="1" i="1" dirty="0" smtClean="0">
                <a:latin typeface="Times New Roman"/>
                <a:ea typeface="Times New Roman"/>
              </a:rPr>
              <a:t>)</a:t>
            </a:r>
            <a:endParaRPr kumimoji="0" lang="ru-RU" sz="2000" b="1" i="1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5DA02-8388-48FA-B54D-E6F175F97D53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714744" y="2428868"/>
            <a:ext cx="2357454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Мобилизационная и вневойсковая подготовка 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57950" y="3214686"/>
            <a:ext cx="2143140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2 467 198,82руб.</a:t>
            </a:r>
            <a:endParaRPr lang="ru-RU" sz="1400" b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143636" y="2000240"/>
            <a:ext cx="2357454" cy="73866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деятельности органов местного самоуправления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2844" y="4071942"/>
            <a:ext cx="4786346" cy="212365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«Обеспечение деятельности финансовых, налоговых и таможенных органов и органов финансового надзора» </a:t>
            </a:r>
          </a:p>
          <a:p>
            <a:pPr algn="ctr">
              <a:defRPr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Произведены расходы по иным межбюджетным трансфертам, передаваемым бюджету Партизанского муниципального района на осуществление полномочий по решению вопросов местного значения в соответствии с соглашением от 27.12.2019 № 03, заключенным между муниципальным комитетом Золотодолинского сельского поселения Партизанского муниципального района, Думой Партизанского муниципального района и Ревизионной комиссией Партизанского муниципального района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143372" y="3143248"/>
            <a:ext cx="1524200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333 580,00 руб.</a:t>
            </a:r>
            <a:endParaRPr lang="ru-RU" sz="16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000760" y="5143512"/>
            <a:ext cx="2444414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политика (пенсионное обеспечение)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724662" y="5929330"/>
            <a:ext cx="1266757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r">
              <a:defRPr/>
            </a:pPr>
            <a:r>
              <a:rPr lang="ru-RU" sz="1400" b="1" dirty="0" smtClean="0">
                <a:solidFill>
                  <a:schemeClr val="accent4">
                    <a:lumMod val="75000"/>
                  </a:schemeClr>
                </a:solidFill>
                <a:latin typeface="Times New Roman"/>
                <a:ea typeface="Times New Roman"/>
              </a:rPr>
              <a:t>45 157,92 </a:t>
            </a:r>
            <a:r>
              <a:rPr lang="ru-RU" sz="14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28728" y="6357958"/>
            <a:ext cx="1524200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127 </a:t>
            </a: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000,00 </a:t>
            </a: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endParaRPr lang="ru-RU" sz="1600" b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Заголовок 1"/>
          <p:cNvSpPr txBox="1">
            <a:spLocks/>
          </p:cNvSpPr>
          <p:nvPr/>
        </p:nvSpPr>
        <p:spPr bwMode="auto">
          <a:xfrm>
            <a:off x="285720" y="285728"/>
            <a:ext cx="8229600" cy="1285860"/>
          </a:xfrm>
          <a:prstGeom prst="rect">
            <a:avLst/>
          </a:prstGeom>
          <a:ln w="952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Структура расходов бюджета по непрограммным</a:t>
            </a:r>
            <a:r>
              <a:rPr kumimoji="0" lang="ru-RU" sz="2000" b="1" i="1" u="none" strike="noStrike" kern="0" cap="none" spc="0" normalizeH="0" noProof="0" dirty="0" smtClean="0">
                <a:ln>
                  <a:noFill/>
                </a:ln>
                <a:solidFill>
                  <a:schemeClr val="dk1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направлениям деятельности </a:t>
            </a: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Золотодолинского сельского поселения Партизанского муниципального района за </a:t>
            </a: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2021 </a:t>
            </a:r>
            <a:r>
              <a:rPr kumimoji="0" lang="ru-RU" sz="2000" b="1" i="1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год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latin typeface="Times New Roman"/>
                <a:ea typeface="Times New Roman"/>
              </a:rPr>
              <a:t> </a:t>
            </a:r>
            <a:r>
              <a:rPr lang="ru-RU" sz="20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(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3 483 536,74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2000" b="1" i="1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уб.)</a:t>
            </a:r>
            <a:endParaRPr kumimoji="0" lang="ru-RU" sz="2000" b="1" i="1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14282" y="1714488"/>
            <a:ext cx="2643206" cy="16004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1400" i="1" dirty="0" smtClean="0"/>
              <a:t>«Обеспечение проведения выборов и референдумов»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Проведение дополнительных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выборов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депутата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муниципального комитета Золотодолинского сельского поселения</a:t>
            </a: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71472" y="3429000"/>
            <a:ext cx="1267719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ru-RU" sz="1600" b="1" dirty="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510 600 руб.</a:t>
            </a:r>
            <a:endParaRPr lang="ru-RU" sz="1600" b="1" dirty="0">
              <a:solidFill>
                <a:schemeClr val="bg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2425" y="571481"/>
            <a:ext cx="8496300" cy="857256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КОНТАКТНАЯ ИНФОРМАЦИЯ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843" name="Текст 2"/>
          <p:cNvSpPr>
            <a:spLocks noGrp="1"/>
          </p:cNvSpPr>
          <p:nvPr>
            <p:ph type="body" sz="quarter" idx="13"/>
          </p:nvPr>
        </p:nvSpPr>
        <p:spPr>
          <a:xfrm>
            <a:off x="428596" y="500043"/>
            <a:ext cx="8391554" cy="714380"/>
          </a:xfrm>
        </p:spPr>
        <p:txBody>
          <a:bodyPr/>
          <a:lstStyle/>
          <a:p>
            <a:pPr algn="ctr" eaLnBrk="1" hangingPunct="1"/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3000" dirty="0" smtClean="0">
              <a:solidFill>
                <a:schemeClr val="tx2">
                  <a:lumMod val="50000"/>
                </a:schemeClr>
              </a:solidFill>
              <a:cs typeface="Tahoma" pitchFamily="34" charset="0"/>
            </a:endParaRP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Глава Золотодолинского сельского поселения 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cs typeface="Tahoma" pitchFamily="34" charset="0"/>
            </a:endParaRP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тел. 24 1 39</a:t>
            </a: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Бухгалтерия поселения тел. 24 1 34</a:t>
            </a: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Специалисты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cs typeface="Tahoma" pitchFamily="34" charset="0"/>
            </a:endParaRP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(выдача справок, постановка и снятие с воинского учета) </a:t>
            </a: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тел./ факс 24 1 83</a:t>
            </a: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Адрес: 692971  Приморский край, Партизанский район, </a:t>
            </a:r>
          </a:p>
          <a:p>
            <a:pPr algn="ctr" eaLnBrk="1" hangingPunct="1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cs typeface="Tahoma" pitchFamily="34" charset="0"/>
              </a:rPr>
              <a:t>С.Золотая Долина ул. Центральная, 66. 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cs typeface="Tahoma" pitchFamily="34" charset="0"/>
            </a:endParaRPr>
          </a:p>
          <a:p>
            <a:pPr lvl="0" algn="ctr" eaLnBrk="1" hangingPunct="1"/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E-mail: </a:t>
            </a:r>
            <a:endParaRPr lang="ru-RU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/>
            <a:r>
              <a:rPr lang="en-US" sz="2400" dirty="0" smtClean="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adm_zd_new2010@mail.ru</a:t>
            </a:r>
            <a:endParaRPr lang="ru-RU" sz="2400" dirty="0" smtClean="0">
              <a:solidFill>
                <a:schemeClr val="bg2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1" hangingPunct="1"/>
            <a:r>
              <a:rPr lang="en-US" sz="24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sp</a:t>
            </a:r>
            <a:r>
              <a:rPr lang="ru-RU" sz="24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-</a:t>
            </a:r>
            <a:r>
              <a:rPr lang="en-US" sz="2400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zolotodolinskoe</a:t>
            </a:r>
            <a:r>
              <a:rPr lang="ru-RU" sz="24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@</a:t>
            </a:r>
            <a:r>
              <a:rPr lang="en-US" sz="2400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partizansky</a:t>
            </a:r>
            <a:r>
              <a:rPr lang="ru-RU" sz="2400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.</a:t>
            </a:r>
            <a:r>
              <a:rPr lang="en-US" sz="2400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3"/>
              </a:rPr>
              <a:t>ru</a:t>
            </a:r>
            <a:endParaRPr lang="ru-RU" sz="2400" u="sng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algn="ctr" eaLnBrk="1" hangingPunct="1"/>
            <a:endParaRPr lang="en-US" sz="3600" dirty="0" smtClean="0">
              <a:effectLst/>
              <a:latin typeface="Arial" pitchFamily="34" charset="0"/>
              <a:cs typeface="Arial" pitchFamily="34" charset="0"/>
            </a:endParaRPr>
          </a:p>
          <a:p>
            <a:pPr algn="ctr" eaLnBrk="1" hangingPunct="1"/>
            <a:endParaRPr lang="ru-RU" sz="2400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ru-RU" sz="2400" dirty="0" smtClean="0"/>
          </a:p>
          <a:p>
            <a:pPr eaLnBrk="1" hangingPunct="1"/>
            <a:r>
              <a:rPr lang="ru-RU" dirty="0" smtClean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77C944E9-549C-42E9-8965-DA4FCAE49DAE}" type="slidenum">
              <a:rPr lang="de-DE" smtClean="0"/>
              <a:pPr>
                <a:defRPr/>
              </a:pPr>
              <a:t>13</a:t>
            </a:fld>
            <a:endParaRPr lang="de-DE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71800" y="1071546"/>
            <a:ext cx="5976664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  <a:p>
            <a:pPr algn="just"/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Представляем вашему вниманию отчет об исполнении бюджета Золотодолинского сельского поселения за 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год в рамках проекта «Бюджет для граждан».</a:t>
            </a:r>
          </a:p>
          <a:p>
            <a:pPr algn="just"/>
            <a:endParaRPr lang="ru-RU" sz="1600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«Бюджет для граждан» предназначен, прежде всего, для жителей не обладающих специальными знаниями в сфере бюджетного законодательства. Информация, представленная в данной презентации, знакомит жителей с основными характеристиками бюджета поселения и результатами его исполнения за прошедший период текущего года.</a:t>
            </a:r>
          </a:p>
          <a:p>
            <a:pPr algn="just"/>
            <a:endParaRPr lang="ru-RU" sz="1600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Надеемся, что представление бюджета и бюджетного процесса в понятной для жителей форме повысить уровень общественного участия граждан в бюджетном процессе Золотодолинского сельского поселения. </a:t>
            </a:r>
          </a:p>
          <a:p>
            <a:endParaRPr lang="ru-RU" sz="1600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уважением,</a:t>
            </a:r>
          </a:p>
          <a:p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Глава					 Золотодолинского сельского поселения </a:t>
            </a:r>
          </a:p>
          <a:p>
            <a:r>
              <a:rPr lang="ru-RU" sz="1600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М.С. Васина</a:t>
            </a:r>
            <a:endParaRPr lang="ru-RU" sz="1600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G:\Users\Win72\Desktop\важное\9х12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85720" y="500042"/>
            <a:ext cx="2486025" cy="379095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2857488" y="214290"/>
            <a:ext cx="6000792" cy="642942"/>
          </a:xfrm>
          <a:prstGeom prst="rect">
            <a:avLst/>
          </a:prstGeom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ru-RU" b="1" i="1" dirty="0" smtClean="0"/>
              <a:t>Уважаемые жители Золотодолинского сельского поселения!</a:t>
            </a:r>
          </a:p>
        </p:txBody>
      </p:sp>
    </p:spTree>
    <p:extLst>
      <p:ext uri="{BB962C8B-B14F-4D97-AF65-F5344CB8AC3E}">
        <p14:creationId xmlns:p14="http://schemas.microsoft.com/office/powerpoint/2010/main" xmlns="" val="197553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88224" y="1412775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" name="Группа 4"/>
          <p:cNvGrpSpPr/>
          <p:nvPr/>
        </p:nvGrpSpPr>
        <p:grpSpPr>
          <a:xfrm>
            <a:off x="3357554" y="3214686"/>
            <a:ext cx="2714644" cy="1428760"/>
            <a:chOff x="666588" y="3600"/>
            <a:chExt cx="2110863" cy="1060481"/>
          </a:xfrm>
        </p:grpSpPr>
        <p:sp>
          <p:nvSpPr>
            <p:cNvPr id="6" name="Овал 5"/>
            <p:cNvSpPr/>
            <p:nvPr/>
          </p:nvSpPr>
          <p:spPr>
            <a:xfrm>
              <a:off x="666588" y="3600"/>
              <a:ext cx="2110863" cy="1060481"/>
            </a:xfrm>
            <a:prstGeom prst="ellipse">
              <a:avLst/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7" name="Овал 4"/>
            <p:cNvSpPr/>
            <p:nvPr/>
          </p:nvSpPr>
          <p:spPr>
            <a:xfrm>
              <a:off x="1062410" y="3600"/>
              <a:ext cx="1374768" cy="9956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Федеральный закон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 № 131-ФЗ «Об общих принципах организации местного самоуправления в РФ»</a:t>
              </a:r>
              <a:endParaRPr lang="ru-RU" sz="12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85818"/>
          </a:xfrm>
          <a:ln/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Нормативная база бюджетного процесса</a:t>
            </a:r>
            <a:endParaRPr lang="ru-RU" sz="2000" b="1" i="1" dirty="0">
              <a:effectLst>
                <a:reflection blurRad="12700" stA="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12"/>
          <p:cNvGrpSpPr/>
          <p:nvPr/>
        </p:nvGrpSpPr>
        <p:grpSpPr>
          <a:xfrm>
            <a:off x="142844" y="2214554"/>
            <a:ext cx="3071834" cy="2286016"/>
            <a:chOff x="777686" y="1221675"/>
            <a:chExt cx="1944216" cy="1309405"/>
          </a:xfrm>
        </p:grpSpPr>
        <p:sp>
          <p:nvSpPr>
            <p:cNvPr id="14" name="Овал 13"/>
            <p:cNvSpPr/>
            <p:nvPr/>
          </p:nvSpPr>
          <p:spPr>
            <a:xfrm>
              <a:off x="777686" y="1364551"/>
              <a:ext cx="1944216" cy="1166529"/>
            </a:xfrm>
            <a:prstGeom prst="ellipse">
              <a:avLst/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Овал 4"/>
            <p:cNvSpPr/>
            <p:nvPr/>
          </p:nvSpPr>
          <p:spPr>
            <a:xfrm>
              <a:off x="992000" y="1221675"/>
              <a:ext cx="1445178" cy="113857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dirty="0" smtClean="0"/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dirty="0" smtClean="0"/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dirty="0" smtClean="0"/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Решение муниципального комитета Золотодолинского сельского поселения от </a:t>
              </a:r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22 </a:t>
              </a:r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декабря </a:t>
              </a:r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2020 </a:t>
              </a:r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года   № </a:t>
              </a:r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24-МПА </a:t>
              </a:r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«О бюджете Золотодолинского сельского поселения на </a:t>
              </a:r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2021 </a:t>
              </a:r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год и плановый период </a:t>
              </a:r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2022 </a:t>
              </a:r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и </a:t>
              </a:r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2023 </a:t>
              </a:r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годов»</a:t>
              </a:r>
              <a:endParaRPr lang="ru-RU" sz="12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1" name="Группа 27"/>
          <p:cNvGrpSpPr/>
          <p:nvPr/>
        </p:nvGrpSpPr>
        <p:grpSpPr>
          <a:xfrm>
            <a:off x="3571868" y="1857364"/>
            <a:ext cx="2301406" cy="1166529"/>
            <a:chOff x="5054961" y="2725502"/>
            <a:chExt cx="1944216" cy="1166529"/>
          </a:xfrm>
        </p:grpSpPr>
        <p:sp>
          <p:nvSpPr>
            <p:cNvPr id="29" name="Овал 28"/>
            <p:cNvSpPr/>
            <p:nvPr/>
          </p:nvSpPr>
          <p:spPr>
            <a:xfrm>
              <a:off x="5054961" y="2725502"/>
              <a:ext cx="1944216" cy="1166529"/>
            </a:xfrm>
            <a:prstGeom prst="ellipse">
              <a:avLst/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Овал 4"/>
            <p:cNvSpPr/>
            <p:nvPr/>
          </p:nvSpPr>
          <p:spPr>
            <a:xfrm>
              <a:off x="5339685" y="2896336"/>
              <a:ext cx="1374768" cy="8248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Бюджетный кодекс, Налоговый кодекс РФ</a:t>
              </a:r>
              <a:endParaRPr lang="ru-RU" sz="12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1" name="Группа 27"/>
          <p:cNvGrpSpPr/>
          <p:nvPr/>
        </p:nvGrpSpPr>
        <p:grpSpPr>
          <a:xfrm>
            <a:off x="6500826" y="2428868"/>
            <a:ext cx="2301406" cy="1571636"/>
            <a:chOff x="5054961" y="2725502"/>
            <a:chExt cx="1944216" cy="1166529"/>
          </a:xfrm>
        </p:grpSpPr>
        <p:sp>
          <p:nvSpPr>
            <p:cNvPr id="34" name="Овал 33"/>
            <p:cNvSpPr/>
            <p:nvPr/>
          </p:nvSpPr>
          <p:spPr>
            <a:xfrm>
              <a:off x="5054961" y="2725502"/>
              <a:ext cx="1944216" cy="1166529"/>
            </a:xfrm>
            <a:prstGeom prst="ellipse">
              <a:avLst/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7" name="Овал 4"/>
            <p:cNvSpPr/>
            <p:nvPr/>
          </p:nvSpPr>
          <p:spPr>
            <a:xfrm>
              <a:off x="5339685" y="2896336"/>
              <a:ext cx="1374768" cy="8248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algn="ctr"/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Положение О бюджетном устройстве </a:t>
              </a:r>
            </a:p>
            <a:p>
              <a:pPr algn="ctr"/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и бюджетном процессе в Золотодолинском сельском поселении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8" name="Группа 27"/>
          <p:cNvGrpSpPr/>
          <p:nvPr/>
        </p:nvGrpSpPr>
        <p:grpSpPr>
          <a:xfrm>
            <a:off x="6215074" y="4857760"/>
            <a:ext cx="2301406" cy="1166529"/>
            <a:chOff x="5054961" y="2725502"/>
            <a:chExt cx="1944216" cy="1166529"/>
          </a:xfrm>
        </p:grpSpPr>
        <p:sp>
          <p:nvSpPr>
            <p:cNvPr id="39" name="Овал 38"/>
            <p:cNvSpPr/>
            <p:nvPr/>
          </p:nvSpPr>
          <p:spPr>
            <a:xfrm>
              <a:off x="5054961" y="2725502"/>
              <a:ext cx="1944216" cy="1166529"/>
            </a:xfrm>
            <a:prstGeom prst="ellipse">
              <a:avLst/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0" name="Овал 4"/>
            <p:cNvSpPr/>
            <p:nvPr/>
          </p:nvSpPr>
          <p:spPr>
            <a:xfrm>
              <a:off x="5339685" y="2896336"/>
              <a:ext cx="1374768" cy="8248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Основные направления бюджетной и налоговой политики Золотодолинского сельского поселения   </a:t>
              </a:r>
              <a:endParaRPr lang="ru-RU" sz="12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1" name="Группа 27"/>
          <p:cNvGrpSpPr/>
          <p:nvPr/>
        </p:nvGrpSpPr>
        <p:grpSpPr>
          <a:xfrm>
            <a:off x="571472" y="5072074"/>
            <a:ext cx="2301406" cy="1166529"/>
            <a:chOff x="5054961" y="2725502"/>
            <a:chExt cx="1944216" cy="1166529"/>
          </a:xfrm>
        </p:grpSpPr>
        <p:sp>
          <p:nvSpPr>
            <p:cNvPr id="42" name="Овал 41"/>
            <p:cNvSpPr/>
            <p:nvPr/>
          </p:nvSpPr>
          <p:spPr>
            <a:xfrm>
              <a:off x="5054961" y="2725502"/>
              <a:ext cx="1944216" cy="1166529"/>
            </a:xfrm>
            <a:prstGeom prst="ellipse">
              <a:avLst/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3" name="Овал 4"/>
            <p:cNvSpPr/>
            <p:nvPr/>
          </p:nvSpPr>
          <p:spPr>
            <a:xfrm>
              <a:off x="5339685" y="2896336"/>
              <a:ext cx="1374768" cy="8248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Устав Золотодолинского сельского поселения</a:t>
              </a:r>
              <a:endParaRPr lang="ru-RU" sz="12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46" name="Группа 27"/>
          <p:cNvGrpSpPr/>
          <p:nvPr/>
        </p:nvGrpSpPr>
        <p:grpSpPr>
          <a:xfrm>
            <a:off x="3286116" y="5072074"/>
            <a:ext cx="2301406" cy="1166529"/>
            <a:chOff x="5054961" y="2725502"/>
            <a:chExt cx="1944216" cy="1166529"/>
          </a:xfrm>
        </p:grpSpPr>
        <p:sp>
          <p:nvSpPr>
            <p:cNvPr id="47" name="Овал 46"/>
            <p:cNvSpPr/>
            <p:nvPr/>
          </p:nvSpPr>
          <p:spPr>
            <a:xfrm>
              <a:off x="5054961" y="2725502"/>
              <a:ext cx="1944216" cy="1166529"/>
            </a:xfrm>
            <a:prstGeom prst="ellipse">
              <a:avLst/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8" name="Овал 4"/>
            <p:cNvSpPr/>
            <p:nvPr/>
          </p:nvSpPr>
          <p:spPr>
            <a:xfrm>
              <a:off x="5339685" y="2896336"/>
              <a:ext cx="1374768" cy="8248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latin typeface="Times New Roman" pitchFamily="18" charset="0"/>
                  <a:cs typeface="Times New Roman" pitchFamily="18" charset="0"/>
                </a:rPr>
                <a:t>Нормативные правовые акты Золотодолинского сельского поселения</a:t>
              </a:r>
              <a:endParaRPr lang="ru-RU" sz="1200" b="1" kern="12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  <p:transition advTm="2469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1229" y="116632"/>
            <a:ext cx="8582771" cy="9361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  <a:t/>
            </a:r>
            <a:b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en-US" sz="2400" dirty="0" smtClean="0"/>
              <a:t>                                                                                        </a:t>
            </a:r>
            <a:r>
              <a:rPr lang="ru-RU" sz="2400" dirty="0" smtClean="0"/>
              <a:t>                            </a:t>
            </a:r>
            <a:r>
              <a:rPr lang="ru-RU" sz="1000" dirty="0" smtClean="0"/>
              <a:t/>
            </a:r>
            <a:br>
              <a:rPr lang="ru-RU" sz="10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34429946"/>
              </p:ext>
            </p:extLst>
          </p:nvPr>
        </p:nvGraphicFramePr>
        <p:xfrm>
          <a:off x="611560" y="1720552"/>
          <a:ext cx="8208911" cy="3049784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820657"/>
                <a:gridCol w="2820657"/>
                <a:gridCol w="2567597"/>
              </a:tblGrid>
              <a:tr h="538752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Плановые показатели</a:t>
                      </a:r>
                      <a:endParaRPr lang="en-US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Фактическое исполнение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4128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Доходы,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12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116</a:t>
                      </a:r>
                      <a:r>
                        <a:rPr lang="ru-RU" sz="18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,00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r>
                        <a:rPr lang="ru-RU" sz="1800" b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135,94</a:t>
                      </a:r>
                      <a:endParaRPr lang="ru-RU" sz="1800" b="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29677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93541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 и неналоговые доходы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699,05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718,99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57695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Безвозмездные </a:t>
                      </a:r>
                    </a:p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поступления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416,95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</a:t>
                      </a:r>
                      <a:r>
                        <a:rPr lang="ru-RU" sz="18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416,95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4128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Расходы,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147,12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12 147,12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  <a:tr h="35130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3.Дефицит (-)/профицит(+)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-433,17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-283,86</a:t>
                      </a:r>
                      <a:endParaRPr lang="ru-RU" sz="18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588224" y="1412775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85786" y="5214950"/>
            <a:ext cx="33969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Источники покрытия дефицита: </a:t>
            </a:r>
            <a:endParaRPr lang="ru-RU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034" y="5857892"/>
            <a:ext cx="69294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-остатки средств местного бюджета на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01.01.202 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г. </a:t>
            </a:r>
            <a:endParaRPr lang="ru-RU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71472" y="142852"/>
            <a:ext cx="8229600" cy="1214446"/>
          </a:xfrm>
          <a:prstGeom prst="rect">
            <a:avLst/>
          </a:prstGeom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b="1" i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параметры исполнения бюджета </a:t>
            </a:r>
            <a:br>
              <a:rPr lang="ru-RU" b="1" i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Золотодолинского сельского поселения </a:t>
            </a:r>
            <a:br>
              <a:rPr lang="ru-RU" b="1" i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Партизанского муниципального района за 2021 год</a:t>
            </a:r>
            <a:endParaRPr kumimoji="0" lang="ru-RU" sz="1800" b="1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>
                <a:reflection blurRad="12700" stA="0" endPos="55000" dir="5400000" sy="-90000" algn="bl" rotWithShape="0"/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advTm="2469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1229" y="116632"/>
            <a:ext cx="8582771" cy="9361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  <a:t/>
            </a:r>
            <a:b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en-US" sz="2400" dirty="0" smtClean="0"/>
              <a:t>                                                                               </a:t>
            </a:r>
            <a:r>
              <a:rPr lang="ru-RU" sz="2400" dirty="0" smtClean="0"/>
              <a:t>                            </a:t>
            </a:r>
            <a:r>
              <a:rPr lang="ru-RU" sz="1000" dirty="0" smtClean="0"/>
              <a:t/>
            </a:r>
            <a:br>
              <a:rPr lang="ru-RU" sz="1000" dirty="0" smtClean="0"/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334429946"/>
              </p:ext>
            </p:extLst>
          </p:nvPr>
        </p:nvGraphicFramePr>
        <p:xfrm>
          <a:off x="571472" y="1357298"/>
          <a:ext cx="8208913" cy="25052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031614"/>
                <a:gridCol w="1357322"/>
                <a:gridCol w="1500198"/>
                <a:gridCol w="1285884"/>
                <a:gridCol w="2033895"/>
              </a:tblGrid>
              <a:tr h="776463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Исполнение за 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2020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lang="en-US" sz="18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Исполнение за 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2021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год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Отклонение к 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 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году, руб.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роста, 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2021 г 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 </a:t>
                      </a:r>
                      <a:r>
                        <a:rPr lang="ru-RU" sz="16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2020 г</a:t>
                      </a:r>
                      <a:r>
                        <a:rPr lang="ru-RU" sz="16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8223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Доходы,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15 149 314,39</a:t>
                      </a:r>
                      <a:endParaRPr lang="ru-RU" sz="14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kern="12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12 135 936,20</a:t>
                      </a:r>
                      <a:endParaRPr lang="ru-RU" sz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-3 013 378,19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-19,9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49542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Расходы, всего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15 433 168,00</a:t>
                      </a:r>
                      <a:endParaRPr lang="ru-RU" sz="14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12 147 122,00</a:t>
                      </a:r>
                      <a:endParaRPr lang="ru-RU" sz="1400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-3 286 046,00</a:t>
                      </a:r>
                      <a:endParaRPr lang="ru-RU" sz="2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-21,3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86365">
                <a:tc>
                  <a:txBody>
                    <a:bodyPr/>
                    <a:lstStyle/>
                    <a:p>
                      <a:pPr algn="just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3. Дефицит</a:t>
                      </a:r>
                    </a:p>
                    <a:p>
                      <a:pPr algn="just"/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(-)/профицит(+)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-283 853,61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</a:rPr>
                        <a:t>-11 185,80</a:t>
                      </a:r>
                      <a:endParaRPr lang="ru-RU" sz="14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-272 </a:t>
                      </a: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667,81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-96,1</a:t>
                      </a:r>
                      <a:endParaRPr lang="ru-RU" sz="2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929454" y="1000108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5857892"/>
            <a:ext cx="28189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Источники покрытия дефицита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6429396"/>
            <a:ext cx="69294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-остатки средств местного бюджета на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01.01.2021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1"/>
          <p:cNvGraphicFramePr/>
          <p:nvPr/>
        </p:nvGraphicFramePr>
        <p:xfrm>
          <a:off x="4643438" y="4000504"/>
          <a:ext cx="4286280" cy="2500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Заголовок 1"/>
          <p:cNvSpPr txBox="1">
            <a:spLocks/>
          </p:cNvSpPr>
          <p:nvPr/>
        </p:nvSpPr>
        <p:spPr>
          <a:xfrm>
            <a:off x="571472" y="142852"/>
            <a:ext cx="8301038" cy="928694"/>
          </a:xfrm>
          <a:prstGeom prst="rect">
            <a:avLst/>
          </a:prstGeom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b="1" i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исполнения бюджета </a:t>
            </a:r>
            <a:br>
              <a:rPr lang="ru-RU" b="1" i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Золотодолинского сельского поселения </a:t>
            </a:r>
            <a:br>
              <a:rPr lang="ru-RU" b="1" i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Партизанского муниципального района за </a:t>
            </a:r>
            <a:r>
              <a:rPr lang="ru-RU" b="1" i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b="1" i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по отношению к </a:t>
            </a:r>
            <a:r>
              <a:rPr lang="ru-RU" b="1" i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2020г</a:t>
            </a:r>
            <a:endParaRPr kumimoji="0" lang="ru-RU" sz="1800" b="1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>
                <a:reflection blurRad="12700" stA="0" endPos="55000" dir="5400000" sy="-90000" algn="bl" rotWithShape="0"/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advTm="2469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Группа 18"/>
          <p:cNvGrpSpPr/>
          <p:nvPr/>
        </p:nvGrpSpPr>
        <p:grpSpPr>
          <a:xfrm>
            <a:off x="4929190" y="2071678"/>
            <a:ext cx="1944216" cy="1166529"/>
            <a:chOff x="5054961" y="3600"/>
            <a:chExt cx="1944216" cy="1166529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5054961" y="3600"/>
              <a:ext cx="1944216" cy="1166529"/>
            </a:xfrm>
            <a:prstGeom prst="rect">
              <a:avLst/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Прямоугольник 20"/>
            <p:cNvSpPr/>
            <p:nvPr/>
          </p:nvSpPr>
          <p:spPr>
            <a:xfrm>
              <a:off x="5054961" y="3600"/>
              <a:ext cx="1944216" cy="1166529"/>
            </a:xfrm>
            <a:prstGeom prst="rect">
              <a:avLst/>
            </a:prstGeom>
            <a:solidFill>
              <a:srgbClr val="00B0F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Иные межбюджетные трансферты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 </a:t>
              </a:r>
              <a:r>
                <a:rPr lang="ru-RU" sz="1200" b="1" dirty="0" smtClean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1200" b="1" dirty="0" smtClean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699,6</a:t>
              </a:r>
              <a:endParaRPr lang="ru-RU" sz="1200" b="1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2500298" y="4500570"/>
            <a:ext cx="1944216" cy="1000132"/>
            <a:chOff x="2916324" y="1364551"/>
            <a:chExt cx="1944216" cy="1166529"/>
          </a:xfrm>
        </p:grpSpPr>
        <p:sp>
          <p:nvSpPr>
            <p:cNvPr id="23" name="Прямоугольник 22"/>
            <p:cNvSpPr/>
            <p:nvPr/>
          </p:nvSpPr>
          <p:spPr>
            <a:xfrm>
              <a:off x="2916324" y="1364551"/>
              <a:ext cx="1944216" cy="1166529"/>
            </a:xfrm>
            <a:prstGeom prst="rect">
              <a:avLst/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Прямоугольник 23"/>
            <p:cNvSpPr/>
            <p:nvPr/>
          </p:nvSpPr>
          <p:spPr>
            <a:xfrm>
              <a:off x="2916324" y="1364551"/>
              <a:ext cx="1944216" cy="1166529"/>
            </a:xfrm>
            <a:prstGeom prst="rect">
              <a:avLst/>
            </a:prstGeom>
            <a:solidFill>
              <a:srgbClr val="FFFF0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Доходы от сдачи в аренду имущества сельского поселения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55,2</a:t>
              </a:r>
              <a:endParaRPr lang="ru-RU" sz="1200" b="1" kern="1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4929190" y="4071942"/>
            <a:ext cx="1944216" cy="1166529"/>
            <a:chOff x="2916324" y="2725502"/>
            <a:chExt cx="1944216" cy="1166529"/>
          </a:xfrm>
        </p:grpSpPr>
        <p:sp>
          <p:nvSpPr>
            <p:cNvPr id="26" name="Прямоугольник 25"/>
            <p:cNvSpPr/>
            <p:nvPr/>
          </p:nvSpPr>
          <p:spPr>
            <a:xfrm>
              <a:off x="2916324" y="2725502"/>
              <a:ext cx="1944216" cy="1166529"/>
            </a:xfrm>
            <a:prstGeom prst="rect">
              <a:avLst/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Прямоугольник 26"/>
            <p:cNvSpPr/>
            <p:nvPr/>
          </p:nvSpPr>
          <p:spPr>
            <a:xfrm>
              <a:off x="2916324" y="2725502"/>
              <a:ext cx="1944216" cy="1166529"/>
            </a:xfrm>
            <a:prstGeom prst="rect">
              <a:avLst/>
            </a:prstGeom>
            <a:solidFill>
              <a:srgbClr val="00B0F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Субвенции бюджетам субъектов Российской Федерации и муниципальных образований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333,6</a:t>
              </a:r>
              <a:endParaRPr lang="ru-RU" sz="1200" b="1" kern="1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8" name="Группа 27"/>
          <p:cNvGrpSpPr/>
          <p:nvPr/>
        </p:nvGrpSpPr>
        <p:grpSpPr>
          <a:xfrm>
            <a:off x="214282" y="3000372"/>
            <a:ext cx="1944216" cy="1166529"/>
            <a:chOff x="5054961" y="2725502"/>
            <a:chExt cx="1944216" cy="1166529"/>
          </a:xfrm>
          <a:solidFill>
            <a:schemeClr val="accent1">
              <a:lumMod val="75000"/>
            </a:schemeClr>
          </a:solidFill>
        </p:grpSpPr>
        <p:sp>
          <p:nvSpPr>
            <p:cNvPr id="29" name="Овал 28"/>
            <p:cNvSpPr/>
            <p:nvPr/>
          </p:nvSpPr>
          <p:spPr>
            <a:xfrm>
              <a:off x="5054961" y="2725502"/>
              <a:ext cx="1944216" cy="1166529"/>
            </a:xfrm>
            <a:prstGeom prst="ellipse">
              <a:avLst/>
            </a:prstGeom>
            <a:grp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Овал 4"/>
            <p:cNvSpPr/>
            <p:nvPr/>
          </p:nvSpPr>
          <p:spPr>
            <a:xfrm>
              <a:off x="5339685" y="2896336"/>
              <a:ext cx="1374768" cy="824861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Земельный налог с физических лиц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674,4</a:t>
              </a:r>
              <a:endParaRPr lang="ru-RU" sz="1200" b="1" kern="1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1" name="Группа 30"/>
          <p:cNvGrpSpPr/>
          <p:nvPr/>
        </p:nvGrpSpPr>
        <p:grpSpPr>
          <a:xfrm>
            <a:off x="7072330" y="3357562"/>
            <a:ext cx="1944216" cy="1166529"/>
            <a:chOff x="2916324" y="4086453"/>
            <a:chExt cx="1944216" cy="1166529"/>
          </a:xfrm>
          <a:solidFill>
            <a:srgbClr val="00B0F0"/>
          </a:solidFill>
        </p:grpSpPr>
        <p:sp>
          <p:nvSpPr>
            <p:cNvPr id="32" name="Прямоугольник 31"/>
            <p:cNvSpPr/>
            <p:nvPr/>
          </p:nvSpPr>
          <p:spPr>
            <a:xfrm>
              <a:off x="2916324" y="4086453"/>
              <a:ext cx="1944216" cy="1166529"/>
            </a:xfrm>
            <a:prstGeom prst="rect">
              <a:avLst/>
            </a:prstGeom>
            <a:grp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Прямоугольник 32"/>
            <p:cNvSpPr/>
            <p:nvPr/>
          </p:nvSpPr>
          <p:spPr>
            <a:xfrm>
              <a:off x="2916324" y="4086453"/>
              <a:ext cx="1944216" cy="116652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Дотации бюджетам сельских поселений на выравнивание бюджетной обеспеченности          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 </a:t>
              </a:r>
              <a:r>
                <a:rPr lang="ru-RU" sz="1200" b="1" dirty="0" smtClean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201,9</a:t>
              </a:r>
              <a:endParaRPr lang="ru-RU" sz="1200" b="1" kern="1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34" name="Группа 33"/>
          <p:cNvGrpSpPr/>
          <p:nvPr/>
        </p:nvGrpSpPr>
        <p:grpSpPr>
          <a:xfrm>
            <a:off x="2500298" y="2857496"/>
            <a:ext cx="1944216" cy="1166529"/>
            <a:chOff x="5054961" y="1364551"/>
            <a:chExt cx="1944216" cy="1166529"/>
          </a:xfrm>
          <a:solidFill>
            <a:srgbClr val="FFFF00"/>
          </a:solidFill>
        </p:grpSpPr>
        <p:sp>
          <p:nvSpPr>
            <p:cNvPr id="35" name="Прямоугольник 34"/>
            <p:cNvSpPr/>
            <p:nvPr/>
          </p:nvSpPr>
          <p:spPr>
            <a:xfrm>
              <a:off x="5054961" y="1364551"/>
              <a:ext cx="1944216" cy="1166529"/>
            </a:xfrm>
            <a:prstGeom prst="rect">
              <a:avLst/>
            </a:prstGeom>
            <a:grpFill/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6" name="Прямоугольник 35"/>
            <p:cNvSpPr/>
            <p:nvPr/>
          </p:nvSpPr>
          <p:spPr>
            <a:xfrm>
              <a:off x="5054961" y="1364551"/>
              <a:ext cx="1944216" cy="116652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solidFill>
                    <a:schemeClr val="bg2">
                      <a:lumMod val="75000"/>
                    </a:schemeClr>
                  </a:solidFill>
                  <a:latin typeface="Times New Roman"/>
                  <a:ea typeface="Times New Roman"/>
                </a:rPr>
                <a:t>Доход от оказания платных услуг и компенсации затрат государства 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84,6</a:t>
              </a:r>
              <a:endParaRPr lang="ru-RU" sz="1200" b="1" kern="1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37" name="Овал 36"/>
          <p:cNvSpPr/>
          <p:nvPr/>
        </p:nvSpPr>
        <p:spPr>
          <a:xfrm>
            <a:off x="214282" y="4286256"/>
            <a:ext cx="1944216" cy="116652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 на имущество физических лиц</a:t>
            </a:r>
          </a:p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12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288,5</a:t>
            </a:r>
            <a:endParaRPr lang="ru-RU" sz="1200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214282" y="5572140"/>
            <a:ext cx="1944216" cy="1166529"/>
            <a:chOff x="5054961" y="2725502"/>
            <a:chExt cx="1944216" cy="1166529"/>
          </a:xfrm>
        </p:grpSpPr>
        <p:sp>
          <p:nvSpPr>
            <p:cNvPr id="40" name="Овал 39"/>
            <p:cNvSpPr/>
            <p:nvPr/>
          </p:nvSpPr>
          <p:spPr>
            <a:xfrm>
              <a:off x="5054961" y="2725502"/>
              <a:ext cx="1944216" cy="1166529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1" name="Овал 4"/>
            <p:cNvSpPr/>
            <p:nvPr/>
          </p:nvSpPr>
          <p:spPr>
            <a:xfrm>
              <a:off x="5339685" y="2896336"/>
              <a:ext cx="1374768" cy="8248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Земельный налог с организаций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592,2</a:t>
              </a:r>
              <a:endParaRPr lang="ru-RU" sz="1200" b="1" kern="1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2500298" y="1928802"/>
            <a:ext cx="1944216" cy="714380"/>
            <a:chOff x="5054961" y="1364551"/>
            <a:chExt cx="1944216" cy="1166529"/>
          </a:xfrm>
        </p:grpSpPr>
        <p:sp>
          <p:nvSpPr>
            <p:cNvPr id="43" name="Прямоугольник 42"/>
            <p:cNvSpPr/>
            <p:nvPr/>
          </p:nvSpPr>
          <p:spPr>
            <a:xfrm>
              <a:off x="5054961" y="1364551"/>
              <a:ext cx="1944216" cy="1166529"/>
            </a:xfrm>
            <a:prstGeom prst="rect">
              <a:avLst/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4" name="Прямоугольник 43"/>
            <p:cNvSpPr/>
            <p:nvPr/>
          </p:nvSpPr>
          <p:spPr>
            <a:xfrm>
              <a:off x="5054961" y="1364551"/>
              <a:ext cx="1944216" cy="1166529"/>
            </a:xfrm>
            <a:prstGeom prst="rect">
              <a:avLst/>
            </a:prstGeom>
            <a:solidFill>
              <a:srgbClr val="FFFF0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Денежные взыскания, штрафы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dirty="0" smtClean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9,0</a:t>
              </a:r>
              <a:endParaRPr lang="ru-RU" sz="12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200" b="1" kern="12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46" name="Группа 45"/>
          <p:cNvGrpSpPr/>
          <p:nvPr/>
        </p:nvGrpSpPr>
        <p:grpSpPr>
          <a:xfrm>
            <a:off x="7072330" y="5429264"/>
            <a:ext cx="1944216" cy="1166529"/>
            <a:chOff x="2916324" y="4086453"/>
            <a:chExt cx="1944216" cy="1166529"/>
          </a:xfrm>
        </p:grpSpPr>
        <p:sp>
          <p:nvSpPr>
            <p:cNvPr id="47" name="Прямоугольник 46"/>
            <p:cNvSpPr/>
            <p:nvPr/>
          </p:nvSpPr>
          <p:spPr>
            <a:xfrm>
              <a:off x="2916324" y="4086453"/>
              <a:ext cx="1944216" cy="1166529"/>
            </a:xfrm>
            <a:prstGeom prst="rect">
              <a:avLst/>
            </a:prstGeom>
          </p:spPr>
          <p:style>
            <a:lnRef idx="2">
              <a:schemeClr val="dk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48" name="Прямоугольник 47"/>
            <p:cNvSpPr/>
            <p:nvPr/>
          </p:nvSpPr>
          <p:spPr>
            <a:xfrm>
              <a:off x="2916324" y="4086453"/>
              <a:ext cx="1944216" cy="1166529"/>
            </a:xfrm>
            <a:prstGeom prst="rect">
              <a:avLst/>
            </a:prstGeom>
            <a:solidFill>
              <a:srgbClr val="00B0F0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2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45720" tIns="45720" rIns="45720" bIns="45720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Субсидии бюджетам сельских поселений</a:t>
              </a: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200" b="1" kern="1200" dirty="0" smtClean="0">
                  <a:solidFill>
                    <a:schemeClr val="bg2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3 181,8</a:t>
              </a:r>
              <a:endParaRPr lang="ru-RU" sz="1200" b="1" kern="1200" dirty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9" name="Прямоугольник 48"/>
          <p:cNvSpPr/>
          <p:nvPr/>
        </p:nvSpPr>
        <p:spPr>
          <a:xfrm>
            <a:off x="2500298" y="5857892"/>
            <a:ext cx="1944216" cy="64294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ru-RU" sz="1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Прочие неналоговые доходы</a:t>
            </a:r>
          </a:p>
          <a:p>
            <a:r>
              <a:rPr lang="ru-RU" sz="1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1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5,3</a:t>
            </a:r>
            <a:endParaRPr lang="ru-RU" sz="1200" b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Заголовок 1"/>
          <p:cNvSpPr txBox="1">
            <a:spLocks/>
          </p:cNvSpPr>
          <p:nvPr/>
        </p:nvSpPr>
        <p:spPr>
          <a:xfrm>
            <a:off x="467544" y="404664"/>
            <a:ext cx="8229600" cy="92211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b="1" i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 бюджета Золотодолинского сельского поселения </a:t>
            </a:r>
            <a:br>
              <a:rPr lang="ru-RU" b="1" i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Партизанского муниципального района за </a:t>
            </a:r>
            <a:r>
              <a:rPr lang="ru-RU" b="1" i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b="1" i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 исполнены в сумме</a:t>
            </a:r>
            <a:br>
              <a:rPr lang="ru-RU" b="1" i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i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b="1" i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12 135,9 тыс</a:t>
            </a:r>
            <a:r>
              <a:rPr lang="ru-RU" b="1" i="1" dirty="0" smtClean="0"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руб.</a:t>
            </a:r>
            <a:endParaRPr kumimoji="0" lang="ru-RU" sz="1800" b="1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>
                <a:reflection blurRad="12700" stA="0" endPos="65000" dir="5400000" sy="-90000" algn="bl" rotWithShape="0"/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0" name="Овал 49"/>
          <p:cNvSpPr/>
          <p:nvPr/>
        </p:nvSpPr>
        <p:spPr>
          <a:xfrm>
            <a:off x="214282" y="1643050"/>
            <a:ext cx="1944216" cy="1166529"/>
          </a:xfrm>
          <a:prstGeom prst="ellipse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dk2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2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ru-RU" sz="1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Налог на доходы физических лиц </a:t>
            </a:r>
            <a:endParaRPr lang="ru-RU" sz="1200" b="1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200" b="1" dirty="0" smtClean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1 009,9</a:t>
            </a:r>
            <a:endParaRPr lang="ru-RU" sz="1200" b="1" dirty="0">
              <a:solidFill>
                <a:schemeClr val="bg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Tm="2469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14290"/>
            <a:ext cx="8229600" cy="11124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800" b="1" i="1" dirty="0" smtClean="0">
                <a:effectLst/>
                <a:latin typeface="Times New Roman" pitchFamily="18" charset="0"/>
                <a:cs typeface="Times New Roman" pitchFamily="18" charset="0"/>
              </a:rPr>
              <a:t>Структура</a:t>
            </a:r>
            <a:r>
              <a:rPr lang="ru-RU" sz="1800" b="1" i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i="1" dirty="0" smtClean="0"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исполнения доходов</a:t>
            </a:r>
            <a:r>
              <a:rPr lang="ru-RU" sz="1800" b="1" i="1" dirty="0" smtClean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1800" b="1" i="1" dirty="0" smtClean="0">
                <a:latin typeface="Times New Roman" pitchFamily="18" charset="0"/>
                <a:ea typeface="Calibri"/>
                <a:cs typeface="Times New Roman" pitchFamily="18" charset="0"/>
              </a:rPr>
            </a:br>
            <a:r>
              <a:rPr lang="ru-RU" sz="1800" b="1" i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бюджета Золотодолинского сельского поселения Партизанского муниципального района за </a:t>
            </a:r>
            <a:r>
              <a:rPr lang="ru-RU" sz="1800" b="1" i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800" b="1" i="1" dirty="0" smtClean="0">
                <a:effectLst>
                  <a:reflection blurRad="12700" stA="0" endPos="6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год</a:t>
            </a:r>
            <a:r>
              <a:rPr lang="ru-RU" sz="1800" b="1" i="1" dirty="0" smtClean="0">
                <a:effectLst>
                  <a:reflection blurRad="12700" stA="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1800" b="1" i="1" dirty="0" smtClean="0">
                <a:effectLst>
                  <a:reflection blurRad="12700" stA="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800" b="1" i="1" dirty="0" smtClean="0">
                <a:effectLst>
                  <a:reflection blurRad="12700" stA="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(12 </a:t>
            </a:r>
            <a:r>
              <a:rPr lang="ru-RU" sz="1800" b="1" i="1" dirty="0" smtClean="0">
                <a:effectLst>
                  <a:reflection blurRad="12700" stA="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135,9 тыс</a:t>
            </a:r>
            <a:r>
              <a:rPr lang="ru-RU" sz="1800" b="1" i="1" dirty="0" smtClean="0">
                <a:effectLst>
                  <a:reflection blurRad="12700" stA="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. руб.)</a:t>
            </a:r>
            <a:endParaRPr lang="ru-RU" sz="1800" b="1" i="1" dirty="0">
              <a:effectLst>
                <a:reflection blurRad="12700" stA="0" endPos="6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42109275"/>
              </p:ext>
            </p:extLst>
          </p:nvPr>
        </p:nvGraphicFramePr>
        <p:xfrm>
          <a:off x="428596" y="1571612"/>
          <a:ext cx="8215370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607040407"/>
      </p:ext>
    </p:extLst>
  </p:cSld>
  <p:clrMapOvr>
    <a:masterClrMapping/>
  </p:clrMapOvr>
  <p:transition advTm="2922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85728"/>
            <a:ext cx="8229600" cy="128588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1800" b="1" i="1" dirty="0" smtClean="0">
                <a:effectLst/>
                <a:latin typeface="Times New Roman" pitchFamily="18" charset="0"/>
                <a:cs typeface="Times New Roman" pitchFamily="18" charset="0"/>
              </a:rPr>
              <a:t>Структура налоговых , неналоговых доходов и безвозмездных поступлений бюджета Золотодолинского сельского поселения Партизанского муниципального района за </a:t>
            </a:r>
            <a:r>
              <a:rPr lang="ru-RU" sz="1800" b="1" i="1" dirty="0" smtClean="0">
                <a:effectLst/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1800" b="1" i="1" dirty="0" smtClean="0">
                <a:effectLst/>
                <a:latin typeface="Times New Roman" pitchFamily="18" charset="0"/>
                <a:cs typeface="Times New Roman" pitchFamily="18" charset="0"/>
              </a:rPr>
              <a:t>год в сравнении с аналогичным периодом </a:t>
            </a:r>
            <a:r>
              <a:rPr lang="ru-RU" sz="1800" b="1" i="1" dirty="0" smtClean="0">
                <a:effectLst/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1800" b="1" i="1" dirty="0" smtClean="0">
                <a:effectLst/>
                <a:latin typeface="Times New Roman" pitchFamily="18" charset="0"/>
                <a:cs typeface="Times New Roman" pitchFamily="18" charset="0"/>
              </a:rPr>
              <a:t>года (тыс. рублей)</a:t>
            </a:r>
            <a:endParaRPr lang="ru-RU" sz="1800" b="1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905000"/>
          <a:ext cx="8229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607040407"/>
      </p:ext>
    </p:extLst>
  </p:cSld>
  <p:clrMapOvr>
    <a:masterClrMapping/>
  </p:clrMapOvr>
  <p:transition advTm="2922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1229" y="116632"/>
            <a:ext cx="8582771" cy="93610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  <a:t/>
            </a:r>
            <a:br>
              <a:rPr lang="ru-RU" sz="2400" dirty="0" smtClean="0">
                <a:effectLst>
                  <a:reflection blurRad="12700" stA="0" endPos="55000" dir="5400000" sy="-90000" algn="bl" rotWithShape="0"/>
                </a:effectLst>
              </a:rPr>
            </a:br>
            <a:r>
              <a:rPr lang="en-US" sz="2400" dirty="0" smtClean="0"/>
              <a:t>                                                                               </a:t>
            </a:r>
            <a:r>
              <a:rPr lang="ru-RU" sz="2400" dirty="0" smtClean="0"/>
              <a:t>                            </a:t>
            </a:r>
            <a:r>
              <a:rPr lang="ru-RU" sz="1000" dirty="0" smtClean="0"/>
              <a:t/>
            </a:r>
            <a:br>
              <a:rPr lang="ru-RU" sz="1000" dirty="0" smtClean="0"/>
            </a:br>
            <a:endParaRPr lang="ru-RU" sz="2400" dirty="0"/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357158" y="142852"/>
            <a:ext cx="8643998" cy="642942"/>
          </a:xfrm>
          <a:prstGeom prst="rect">
            <a:avLst/>
          </a:prstGeom>
          <a:effectLst>
            <a:glow rad="1905000">
              <a:schemeClr val="accent1">
                <a:alpha val="23000"/>
              </a:schemeClr>
            </a:glow>
            <a:outerShdw blurRad="76200" dist="50800" dir="5400000" rotWithShape="0">
              <a:srgbClr val="4E3B30">
                <a:alpha val="60000"/>
              </a:srgbClr>
            </a:outerShdw>
            <a:reflection stA="0" endPos="65000" dist="50800" dir="5400000" sy="-100000" algn="bl" rotWithShape="0"/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</a:pPr>
            <a:r>
              <a:rPr lang="ru-RU" sz="16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Информация об исполнении бюджета </a:t>
            </a:r>
            <a:r>
              <a:rPr lang="ru-RU" sz="1600" b="1" i="1" dirty="0" smtClean="0">
                <a:solidFill>
                  <a:prstClr val="black"/>
                </a:solidFill>
                <a:effectLst>
                  <a:reflection blurRad="12700" stA="0" endPos="55000" dir="5400000" sy="-9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Золотодолинского сельского поселения </a:t>
            </a:r>
            <a:r>
              <a:rPr lang="ru-RU" sz="16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Партизанского муниципального района за </a:t>
            </a:r>
            <a:r>
              <a:rPr lang="ru-RU" sz="16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2021 </a:t>
            </a:r>
            <a:r>
              <a:rPr lang="ru-RU" sz="1600" b="1" i="1" dirty="0" smtClean="0">
                <a:solidFill>
                  <a:prstClr val="black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год (тыс. рублей)</a:t>
            </a:r>
            <a:endParaRPr kumimoji="0" lang="ru-RU" sz="1600" b="1" i="1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>
                <a:reflection blurRad="12700" stA="0" endPos="55000" dir="5400000" sy="-90000" algn="bl" rotWithShape="0"/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2" y="857237"/>
          <a:ext cx="8501125" cy="5569708"/>
        </p:xfrm>
        <a:graphic>
          <a:graphicData uri="http://schemas.openxmlformats.org/drawingml/2006/table">
            <a:tbl>
              <a:tblPr/>
              <a:tblGrid>
                <a:gridCol w="2780963"/>
                <a:gridCol w="241681"/>
                <a:gridCol w="241681"/>
                <a:gridCol w="1083183"/>
                <a:gridCol w="1082335"/>
                <a:gridCol w="1043285"/>
                <a:gridCol w="1043285"/>
                <a:gridCol w="500846"/>
                <a:gridCol w="483866"/>
              </a:tblGrid>
              <a:tr h="21410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показателя</a:t>
                      </a:r>
                      <a:endParaRPr lang="ru-RU" sz="105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Раздел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Подраздел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Плановые показатели на 2021 год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Фактическое исполнение за 2021 год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09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Утвержденный бюджет (решение от 22.12.2020 № 24)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Уточненные плановые назначения (решение от 27.12.2021 № 23)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Отклонение, руб. (гр.5-гр.4)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Сумма, руб. (ф.0503117)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 исполнения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Удельный вес, %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3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  <a:endParaRPr lang="ru-RU" sz="105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3 966 660,00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4 855 617,53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888 957,53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4 855 617,53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40,0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2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05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ru-RU" sz="105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1 000 000,00  </a:t>
                      </a:r>
                      <a:endParaRPr lang="ru-RU" sz="105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1 086 672,00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86 672,00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1 086 672,00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8,9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2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Функционирование Правительства РФ, высших исполнительных органов государственной власти субъектов РФ, местных администраций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04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1 374 000,00  </a:t>
                      </a:r>
                      <a:endParaRPr lang="ru-RU" sz="105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1 380 526,82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6 526,82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1 380 526,82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11,4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2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06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127 000,00  </a:t>
                      </a:r>
                      <a:endParaRPr lang="ru-RU" sz="105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127 000,00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127 000,00  </a:t>
                      </a:r>
                      <a:endParaRPr lang="ru-RU" sz="105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1,0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Обеспечение проведения выборов и референдумов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07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  </a:t>
                      </a:r>
                      <a:endParaRPr lang="ru-RU" sz="105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510 600,00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510 600,00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510 600,00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4,2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Резервные фонды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10 000,00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-10 000,00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Другие общегосударственные вопросы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1 455 660,00  </a:t>
                      </a:r>
                      <a:endParaRPr lang="ru-RU" sz="105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1 750 818,71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295 158,71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1 750 818,71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14,4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333 580,00  </a:t>
                      </a:r>
                      <a:endParaRPr lang="ru-RU" sz="105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333 580,00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333 580,00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2,7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Мобилизационная и вневойсковая подготовка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02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333 580,00  </a:t>
                      </a:r>
                      <a:endParaRPr lang="ru-RU" sz="105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333 580,00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0,00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333 580,00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2,7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40 000,00  </a:t>
                      </a:r>
                      <a:endParaRPr lang="ru-RU" sz="105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65 845,79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25 845,79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65 845,79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2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40 000,00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65 845,79  </a:t>
                      </a:r>
                      <a:endParaRPr lang="ru-RU" sz="105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25 845,79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65 845,79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0,5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3 373 560,00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3 270 604,13  </a:t>
                      </a:r>
                      <a:endParaRPr lang="ru-RU" sz="105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-102 955,87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3 270 604,13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26,9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Благоустройство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05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03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3 373 560,00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3 270 604,13  </a:t>
                      </a:r>
                      <a:endParaRPr lang="ru-RU" sz="105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-102 955,87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3 270 604,13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26,9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Культура, кинематография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08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2 291 000,00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3 576 316,63  </a:t>
                      </a:r>
                      <a:endParaRPr lang="ru-RU" sz="105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1 285 316,63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3 576 316,63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29,4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Культура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08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2 291 000,00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3 576 316,63  </a:t>
                      </a:r>
                      <a:endParaRPr lang="ru-RU" sz="105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1 285 316,63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3 576 316,63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29,4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00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45 200,00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45 157,92  </a:t>
                      </a:r>
                      <a:endParaRPr lang="ru-RU" sz="105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-42,08  </a:t>
                      </a:r>
                      <a:endParaRPr lang="ru-RU" sz="105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45 157,92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Пенсионное обеспечение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45 200,00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45 157,92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-42,08  </a:t>
                      </a:r>
                      <a:endParaRPr lang="ru-RU" sz="105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45 157,92  </a:t>
                      </a:r>
                      <a:endParaRPr lang="ru-RU" sz="105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0,4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1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10 050 000,00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12 147 122,00  </a:t>
                      </a:r>
                      <a:endParaRPr lang="ru-RU" sz="105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2 097 122,00  </a:t>
                      </a:r>
                      <a:endParaRPr lang="ru-RU" sz="105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12 147 122,00  </a:t>
                      </a:r>
                      <a:endParaRPr lang="ru-RU" sz="105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050" dirty="0">
                        <a:solidFill>
                          <a:schemeClr val="bg2">
                            <a:lumMod val="50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0640" marR="406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advTm="2469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кеан">
  <a:themeElements>
    <a:clrScheme name="Другая 5">
      <a:dk1>
        <a:srgbClr val="000066"/>
      </a:dk1>
      <a:lt1>
        <a:srgbClr val="FFFFFF"/>
      </a:lt1>
      <a:dk2>
        <a:srgbClr val="5D93FF"/>
      </a:dk2>
      <a:lt2>
        <a:srgbClr val="FFFFFF"/>
      </a:lt2>
      <a:accent1>
        <a:srgbClr val="92D050"/>
      </a:accent1>
      <a:accent2>
        <a:srgbClr val="FFFF00"/>
      </a:accent2>
      <a:accent3>
        <a:srgbClr val="FF0000"/>
      </a:accent3>
      <a:accent4>
        <a:srgbClr val="0070C0"/>
      </a:accent4>
      <a:accent5>
        <a:srgbClr val="FFC000"/>
      </a:accent5>
      <a:accent6>
        <a:srgbClr val="C00000"/>
      </a:accent6>
      <a:hlink>
        <a:srgbClr val="FFFF00"/>
      </a:hlink>
      <a:folHlink>
        <a:srgbClr val="FF9900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1661</TotalTime>
  <Words>1259</Words>
  <Application>Microsoft Office PowerPoint</Application>
  <PresentationFormat>Экран (4:3)</PresentationFormat>
  <Paragraphs>359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Океан</vt:lpstr>
      <vt:lpstr>Отчёт об исполнении бюджета  Золотодолинского сельского поселения Партизанского муниципального района за 2021 год</vt:lpstr>
      <vt:lpstr>Слайд 2</vt:lpstr>
      <vt:lpstr>Нормативная база бюджетного процесса</vt:lpstr>
      <vt:lpstr>                                                                                                                          </vt:lpstr>
      <vt:lpstr>                                                                                                               </vt:lpstr>
      <vt:lpstr>Слайд 6</vt:lpstr>
      <vt:lpstr>Структура исполнения доходов  бюджета Золотодолинского сельского поселения Партизанского муниципального района за 2021 год  (12 135,9 тыс. руб.)</vt:lpstr>
      <vt:lpstr>Структура налоговых , неналоговых доходов и безвозмездных поступлений бюджета Золотодолинского сельского поселения Партизанского муниципального района за 2021 год в сравнении с аналогичным периодом 2020 года (тыс. рублей)</vt:lpstr>
      <vt:lpstr>                                                                                                               </vt:lpstr>
      <vt:lpstr>Структура расходов бюджета Золотодолинского сельского поселения Партизанского муниципального района за 2021 год</vt:lpstr>
      <vt:lpstr>                                                                                             </vt:lpstr>
      <vt:lpstr>Слайд 12</vt:lpstr>
      <vt:lpstr>КОНТАКТНАЯ ИНФОРМАЦИЯ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об исполнении бюджета  Чертковского сельского поселения за 2013 год</dc:title>
  <cp:lastModifiedBy>ADMIN</cp:lastModifiedBy>
  <cp:revision>221</cp:revision>
  <dcterms:modified xsi:type="dcterms:W3CDTF">2022-04-12T06:36:53Z</dcterms:modified>
</cp:coreProperties>
</file>