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Default Extension="vml" ContentType="application/vnd.openxmlformats-officedocument.vmlDrawing"/>
  <Override PartName="/ppt/diagrams/layout2.xml" ContentType="application/vnd.openxmlformats-officedocument.drawingml.diagramLayout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drawing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5"/>
  </p:notesMasterIdLst>
  <p:sldIdLst>
    <p:sldId id="256" r:id="rId2"/>
    <p:sldId id="343" r:id="rId3"/>
    <p:sldId id="287" r:id="rId4"/>
    <p:sldId id="289" r:id="rId5"/>
    <p:sldId id="335" r:id="rId6"/>
    <p:sldId id="290" r:id="rId7"/>
    <p:sldId id="291" r:id="rId8"/>
    <p:sldId id="292" r:id="rId9"/>
    <p:sldId id="258" r:id="rId10"/>
    <p:sldId id="320" r:id="rId11"/>
    <p:sldId id="336" r:id="rId12"/>
    <p:sldId id="337" r:id="rId13"/>
    <p:sldId id="338" r:id="rId14"/>
    <p:sldId id="339" r:id="rId15"/>
    <p:sldId id="340" r:id="rId16"/>
    <p:sldId id="341" r:id="rId17"/>
    <p:sldId id="342" r:id="rId18"/>
    <p:sldId id="313" r:id="rId19"/>
    <p:sldId id="273" r:id="rId20"/>
    <p:sldId id="315" r:id="rId21"/>
    <p:sldId id="266" r:id="rId22"/>
    <p:sldId id="316" r:id="rId23"/>
    <p:sldId id="318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66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87" autoAdjust="0"/>
    <p:restoredTop sz="94543" autoAdjust="0"/>
  </p:normalViewPr>
  <p:slideViewPr>
    <p:cSldViewPr>
      <p:cViewPr varScale="1">
        <p:scale>
          <a:sx n="90" d="100"/>
          <a:sy n="90" d="100"/>
        </p:scale>
        <p:origin x="-114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82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8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2021 год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0.40231962553002681"/>
          <c:y val="0.11253223647391705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6494549495708372"/>
          <c:y val="0.24525055586647279"/>
          <c:w val="0.75215508509846862"/>
          <c:h val="0.6376121032027684"/>
        </c:manualLayout>
      </c:layout>
      <c:pie3DChart>
        <c:varyColors val="1"/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chemeClr val="bg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5"/>
                <c:pt idx="0">
                  <c:v>2019 г. (факт)</c:v>
                </c:pt>
                <c:pt idx="1">
                  <c:v>2020 г. (факт)</c:v>
                </c:pt>
                <c:pt idx="2">
                  <c:v>2021 г. План</c:v>
                </c:pt>
                <c:pt idx="3">
                  <c:v>2022 г. Прогноз</c:v>
                </c:pt>
                <c:pt idx="4">
                  <c:v>2023г. Прогноз</c:v>
                </c:pt>
              </c:strCache>
            </c:strRef>
          </c:cat>
          <c:val>
            <c:numRef>
              <c:f>Лист1!$B$2:$B$7</c:f>
              <c:numCache>
                <c:formatCode>#,##0</c:formatCode>
                <c:ptCount val="6"/>
                <c:pt idx="0">
                  <c:v>7662</c:v>
                </c:pt>
                <c:pt idx="1">
                  <c:v>12572.3</c:v>
                </c:pt>
                <c:pt idx="2">
                  <c:v>7535.5</c:v>
                </c:pt>
                <c:pt idx="3">
                  <c:v>10287.799999999999</c:v>
                </c:pt>
                <c:pt idx="4">
                  <c:v>7373.6</c:v>
                </c:pt>
              </c:numCache>
            </c:numRef>
          </c:val>
        </c:ser>
        <c:dLbls>
          <c:showVal val="1"/>
        </c:dLbls>
        <c:gapWidth val="75"/>
        <c:shape val="cylinder"/>
        <c:axId val="89481216"/>
        <c:axId val="89482752"/>
        <c:axId val="0"/>
      </c:bar3DChart>
      <c:catAx>
        <c:axId val="89481216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>
                <a:solidFill>
                  <a:schemeClr val="bg2">
                    <a:lumMod val="75000"/>
                  </a:schemeClr>
                </a:solidFill>
              </a:defRPr>
            </a:pPr>
            <a:endParaRPr lang="ru-RU"/>
          </a:p>
        </c:txPr>
        <c:crossAx val="89482752"/>
        <c:crosses val="autoZero"/>
        <c:auto val="1"/>
        <c:lblAlgn val="ctr"/>
        <c:lblOffset val="100"/>
      </c:catAx>
      <c:valAx>
        <c:axId val="89482752"/>
        <c:scaling>
          <c:orientation val="minMax"/>
        </c:scaling>
        <c:delete val="1"/>
        <c:axPos val="b"/>
        <c:numFmt formatCode="#,##0" sourceLinked="1"/>
        <c:majorTickMark val="none"/>
        <c:tickLblPos val="nextTo"/>
        <c:crossAx val="894812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2119286381658865"/>
          <c:y val="3.5909851824373652E-2"/>
          <c:w val="0.25441742811818724"/>
          <c:h val="8.2243686671349139E-2"/>
        </c:manualLayout>
      </c:layout>
      <c:txPr>
        <a:bodyPr/>
        <a:lstStyle/>
        <a:p>
          <a:pPr>
            <a:defRPr>
              <a:solidFill>
                <a:schemeClr val="bg2">
                  <a:lumMod val="75000"/>
                </a:schemeClr>
              </a:solidFill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hPercent val="52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25"/>
          <c:y val="5.1764705882352942E-2"/>
          <c:w val="0.86250000000000004"/>
          <c:h val="0.77176470588234758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0000FF"/>
            </a:solidFill>
            <a:ln w="13692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4.1219120033660168E-3"/>
                  <c:y val="-3.2513222941074692E-2"/>
                </c:manualLayout>
              </c:layout>
              <c:showVal val="1"/>
            </c:dLbl>
            <c:dLbl>
              <c:idx val="1"/>
              <c:layout>
                <c:manualLayout>
                  <c:x val="1.1336629199976281E-3"/>
                  <c:y val="-4.2486831376104504E-2"/>
                </c:manualLayout>
              </c:layout>
              <c:showVal val="1"/>
            </c:dLbl>
            <c:dLbl>
              <c:idx val="2"/>
              <c:layout>
                <c:manualLayout>
                  <c:x val="-2.4003576365931255E-3"/>
                  <c:y val="-2.3438909469064916E-2"/>
                </c:manualLayout>
              </c:layout>
              <c:showVal val="1"/>
            </c:dLbl>
            <c:dLbl>
              <c:idx val="3"/>
              <c:layout>
                <c:manualLayout>
                  <c:x val="1.5728496724171629E-4"/>
                  <c:y val="-2.5775483069006202E-2"/>
                </c:manualLayout>
              </c:layout>
              <c:showVal val="1"/>
            </c:dLbl>
            <c:dLbl>
              <c:idx val="4"/>
              <c:layout>
                <c:manualLayout>
                  <c:x val="-3.3096411612659852E-4"/>
                  <c:y val="-1.8439714350894879E-2"/>
                </c:manualLayout>
              </c:layout>
              <c:showVal val="1"/>
            </c:dLbl>
            <c:dLbl>
              <c:idx val="5"/>
              <c:layout>
                <c:manualLayout>
                  <c:x val="-3.3190929855140788E-3"/>
                  <c:y val="-2.0870898600362012E-2"/>
                </c:manualLayout>
              </c:layout>
              <c:showVal val="1"/>
            </c:dLbl>
            <c:dLbl>
              <c:idx val="6"/>
              <c:layout>
                <c:manualLayout>
                  <c:x val="3.6926579311175652E-3"/>
                  <c:y val="-5.5608294792826432E-2"/>
                </c:manualLayout>
              </c:layout>
              <c:showVal val="1"/>
            </c:dLbl>
            <c:dLbl>
              <c:idx val="7"/>
              <c:delete val="1"/>
            </c:dLbl>
            <c:spPr>
              <a:noFill/>
              <a:ln w="27385">
                <a:noFill/>
              </a:ln>
            </c:spPr>
            <c:txPr>
              <a:bodyPr/>
              <a:lstStyle/>
              <a:p>
                <a:pPr>
                  <a:defRPr sz="1294" b="1" i="0" u="none" strike="noStrike" baseline="0">
                    <a:solidFill>
                      <a:srgbClr val="000066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strRef>
              <c:f>Sheet1!$B$1:$F$1</c:f>
              <c:strCache>
                <c:ptCount val="5"/>
                <c:pt idx="0">
                  <c:v>2019 г. </c:v>
                </c:pt>
                <c:pt idx="1">
                  <c:v>2020 г.</c:v>
                </c:pt>
                <c:pt idx="2">
                  <c:v>2021 г. план</c:v>
                </c:pt>
                <c:pt idx="3">
                  <c:v>2022 г. прогноз</c:v>
                </c:pt>
                <c:pt idx="4">
                  <c:v>2023 г. прогноз</c:v>
                </c:pt>
              </c:strCache>
            </c:strRef>
          </c:cat>
          <c:val>
            <c:numRef>
              <c:f>Sheet1!$B$2:$F$2</c:f>
              <c:numCache>
                <c:formatCode>#,##0.00</c:formatCode>
                <c:ptCount val="5"/>
                <c:pt idx="0">
                  <c:v>11118.3</c:v>
                </c:pt>
                <c:pt idx="1">
                  <c:v>15433.16</c:v>
                </c:pt>
                <c:pt idx="2" formatCode="#,##0">
                  <c:v>10050</c:v>
                </c:pt>
                <c:pt idx="3">
                  <c:v>12483.3</c:v>
                </c:pt>
                <c:pt idx="4">
                  <c:v>9844.5</c:v>
                </c:pt>
              </c:numCache>
            </c:numRef>
          </c:val>
        </c:ser>
        <c:gapDepth val="0"/>
        <c:shape val="box"/>
        <c:axId val="51038080"/>
        <c:axId val="51039616"/>
        <c:axId val="0"/>
      </c:bar3DChart>
      <c:catAx>
        <c:axId val="51038080"/>
        <c:scaling>
          <c:orientation val="minMax"/>
        </c:scaling>
        <c:axPos val="b"/>
        <c:numFmt formatCode="General" sourceLinked="1"/>
        <c:tickLblPos val="low"/>
        <c:spPr>
          <a:ln w="342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09" b="1" i="0" u="none" strike="noStrike" baseline="0">
                <a:solidFill>
                  <a:srgbClr val="000066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51039616"/>
        <c:crosses val="autoZero"/>
        <c:auto val="1"/>
        <c:lblAlgn val="ctr"/>
        <c:lblOffset val="100"/>
        <c:tickLblSkip val="1"/>
        <c:tickMarkSkip val="1"/>
      </c:catAx>
      <c:valAx>
        <c:axId val="51039616"/>
        <c:scaling>
          <c:orientation val="minMax"/>
        </c:scaling>
        <c:axPos val="l"/>
        <c:majorGridlines>
          <c:spPr>
            <a:ln w="3423">
              <a:solidFill>
                <a:schemeClr val="tx1"/>
              </a:solidFill>
              <a:prstDash val="solid"/>
            </a:ln>
          </c:spPr>
        </c:majorGridlines>
        <c:numFmt formatCode="#,##0.00" sourceLinked="1"/>
        <c:tickLblPos val="nextTo"/>
        <c:spPr>
          <a:ln w="342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41" b="1" i="0" u="none" strike="noStrike" baseline="0">
                <a:solidFill>
                  <a:srgbClr val="000066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51038080"/>
        <c:crosses val="autoZero"/>
        <c:crossBetween val="between"/>
      </c:valAx>
      <c:spPr>
        <a:noFill/>
        <a:ln w="27385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8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dLbls>
          <c:showPercent val="1"/>
        </c:dLbls>
      </c:pie3DChart>
      <c:spPr>
        <a:noFill/>
        <a:ln w="25400">
          <a:noFill/>
        </a:ln>
      </c:spPr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2.4047356085669352E-2"/>
          <c:y val="0.18832801029039228"/>
          <c:w val="0.6752637440139706"/>
          <c:h val="0.80120713961826096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chemeClr val="accent2"/>
            </a:solidFill>
          </c:spPr>
          <c:dLbls>
            <c:dLbl>
              <c:idx val="0"/>
              <c:layout>
                <c:manualLayout>
                  <c:x val="3.0555558897152106E-2"/>
                  <c:y val="-1.9266568473679583E-2"/>
                </c:manualLayout>
              </c:layout>
              <c:tx>
                <c:rich>
                  <a:bodyPr/>
                  <a:lstStyle/>
                  <a:p>
                    <a:pPr>
                      <a:defRPr b="0">
                        <a:solidFill>
                          <a:schemeClr val="bg2"/>
                        </a:solidFill>
                      </a:defRPr>
                    </a:pPr>
                    <a:r>
                      <a:rPr lang="ru-RU" b="0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Налоговые </a:t>
                    </a:r>
                    <a:r>
                      <a:rPr lang="ru-RU" b="0" dirty="0" smtClean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доходы </a:t>
                    </a:r>
                  </a:p>
                  <a:p>
                    <a:pPr>
                      <a:defRPr b="0">
                        <a:solidFill>
                          <a:schemeClr val="bg2"/>
                        </a:solidFill>
                      </a:defRPr>
                    </a:pPr>
                    <a:r>
                      <a:rPr lang="ru-RU" b="1" dirty="0" smtClean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2 391,5</a:t>
                    </a:r>
                  </a:p>
                  <a:p>
                    <a:pPr>
                      <a:defRPr b="0">
                        <a:solidFill>
                          <a:schemeClr val="bg2"/>
                        </a:solidFill>
                      </a:defRPr>
                    </a:pPr>
                    <a:r>
                      <a:rPr lang="ru-RU" b="1" dirty="0" smtClean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т.р.</a:t>
                    </a:r>
                    <a:endParaRPr lang="ru-RU" b="1" dirty="0">
                      <a:solidFill>
                        <a:schemeClr val="bg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numFmt formatCode="General" sourceLinked="0"/>
              <c:spPr/>
              <c:showVal val="1"/>
              <c:showSerName val="1"/>
              <c:extLst>
                <c:ext xmlns:c15="http://schemas.microsoft.com/office/drawing/2012/chart" uri="{CE6537A1-D6FC-4f65-9D91-7224C49458BB}"/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  <c:showSerName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1"/>
                <c:pt idx="0">
                  <c:v>Доходы на 2017 год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1"/>
                <c:pt idx="0">
                  <c:v>2153.5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2.5000002734033612E-2"/>
                  <c:y val="-2.6972983477455276E-2"/>
                </c:manualLayout>
              </c:layout>
              <c:tx>
                <c:rich>
                  <a:bodyPr/>
                  <a:lstStyle/>
                  <a:p>
                    <a:pPr>
                      <a:defRPr b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0" dirty="0">
                        <a:solidFill>
                          <a:schemeClr val="bg2"/>
                        </a:solidFill>
                      </a:rPr>
                      <a:t>Неналоговые </a:t>
                    </a:r>
                    <a:r>
                      <a:rPr lang="ru-RU" b="0" dirty="0" smtClean="0">
                        <a:solidFill>
                          <a:schemeClr val="bg2"/>
                        </a:solidFill>
                      </a:rPr>
                      <a:t>доходы  </a:t>
                    </a:r>
                  </a:p>
                  <a:p>
                    <a:pPr>
                      <a:defRPr b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 smtClean="0">
                        <a:solidFill>
                          <a:schemeClr val="bg2"/>
                        </a:solidFill>
                      </a:rPr>
                      <a:t>123</a:t>
                    </a:r>
                  </a:p>
                  <a:p>
                    <a:pPr>
                      <a:defRPr b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 smtClean="0">
                        <a:solidFill>
                          <a:schemeClr val="bg2"/>
                        </a:solidFill>
                      </a:rPr>
                      <a:t> т.р.</a:t>
                    </a:r>
                    <a:endParaRPr lang="ru-RU" b="1" dirty="0">
                      <a:solidFill>
                        <a:schemeClr val="bg2"/>
                      </a:solidFill>
                    </a:endParaRPr>
                  </a:p>
                </c:rich>
              </c:tx>
              <c:numFmt formatCode="General" sourceLinked="0"/>
              <c:spPr/>
              <c:showVal val="1"/>
              <c:showSerName val="1"/>
              <c:separator>; </c:separator>
              <c:extLst>
                <c:ext xmlns:c15="http://schemas.microsoft.com/office/drawing/2012/chart" uri="{CE6537A1-D6FC-4f65-9D91-7224C49458BB}"/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showSerName val="1"/>
            <c:separator>; </c:separator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1"/>
                <c:pt idx="0">
                  <c:v>Доходы на 2017 год</c:v>
                </c:pt>
              </c:strCache>
            </c:strRef>
          </c:cat>
          <c:val>
            <c:numRef>
              <c:f>Лист1!$C$2:$C$3</c:f>
              <c:numCache>
                <c:formatCode>#,##0</c:formatCode>
                <c:ptCount val="1"/>
                <c:pt idx="0">
                  <c:v>106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dLbls>
            <c:dLbl>
              <c:idx val="0"/>
              <c:layout>
                <c:manualLayout>
                  <c:x val="3.3333336978711881E-2"/>
                  <c:y val="-1.733977509264967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bg2"/>
                        </a:solidFill>
                      </a:rPr>
                      <a:t> </a:t>
                    </a:r>
                    <a:r>
                      <a:rPr lang="ru-RU" b="0" dirty="0" smtClean="0">
                        <a:solidFill>
                          <a:schemeClr val="bg2"/>
                        </a:solidFill>
                      </a:rPr>
                      <a:t>Безвозмездные поступления </a:t>
                    </a:r>
                    <a:endParaRPr lang="en-US" b="0" dirty="0" smtClean="0">
                      <a:solidFill>
                        <a:schemeClr val="bg2"/>
                      </a:solidFill>
                    </a:endParaRPr>
                  </a:p>
                  <a:p>
                    <a:r>
                      <a:rPr lang="ru-RU" b="1" dirty="0" smtClean="0">
                        <a:solidFill>
                          <a:schemeClr val="bg2"/>
                        </a:solidFill>
                      </a:rPr>
                      <a:t>7 535,5 т.р.</a:t>
                    </a:r>
                    <a:endParaRPr lang="ru-RU" b="1" dirty="0">
                      <a:solidFill>
                        <a:schemeClr val="bg2"/>
                      </a:solidFill>
                    </a:endParaRPr>
                  </a:p>
                </c:rich>
              </c:tx>
              <c:showVal val="1"/>
              <c:showSerName val="1"/>
              <c:extLst>
                <c:ext xmlns:c15="http://schemas.microsoft.com/office/drawing/2012/chart" uri="{CE6537A1-D6FC-4f65-9D91-7224C49458BB}"/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showSerName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1"/>
                <c:pt idx="0">
                  <c:v>Доходы на 2017 год</c:v>
                </c:pt>
              </c:strCache>
            </c:strRef>
          </c:cat>
          <c:val>
            <c:numRef>
              <c:f>Лист1!$D$2:$D$3</c:f>
              <c:numCache>
                <c:formatCode>#,##0</c:formatCode>
                <c:ptCount val="1"/>
                <c:pt idx="0">
                  <c:v>9984.5</c:v>
                </c:pt>
              </c:numCache>
            </c:numRef>
          </c:val>
        </c:ser>
        <c:shape val="cylinder"/>
        <c:axId val="87976576"/>
        <c:axId val="81363328"/>
        <c:axId val="0"/>
      </c:bar3DChart>
      <c:catAx>
        <c:axId val="87976576"/>
        <c:scaling>
          <c:orientation val="minMax"/>
        </c:scaling>
        <c:delete val="1"/>
        <c:axPos val="b"/>
        <c:numFmt formatCode="General" sourceLinked="1"/>
        <c:tickLblPos val="none"/>
        <c:crossAx val="81363328"/>
        <c:crosses val="autoZero"/>
        <c:auto val="1"/>
        <c:lblAlgn val="ctr"/>
        <c:lblOffset val="100"/>
      </c:catAx>
      <c:valAx>
        <c:axId val="81363328"/>
        <c:scaling>
          <c:orientation val="minMax"/>
        </c:scaling>
        <c:delete val="1"/>
        <c:axPos val="l"/>
        <c:majorGridlines/>
        <c:numFmt formatCode="#,##0" sourceLinked="1"/>
        <c:tickLblPos val="none"/>
        <c:crossAx val="8797657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1.8075905865547397E-2"/>
          <c:y val="3.3809681089880285E-2"/>
          <c:w val="0.96384818826890561"/>
          <c:h val="0.78766743552564011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т.руб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3423,80</a:t>
                    </a:r>
                    <a:endParaRPr lang="en-US" dirty="0"/>
                  </a:p>
                </c:rich>
              </c:tx>
              <c:dLblPos val="inEnd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2 564,0</a:t>
                    </a:r>
                    <a:endParaRPr lang="en-US"/>
                  </a:p>
                </c:rich>
              </c:tx>
              <c:dLblPos val="inEnd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2 </a:t>
                    </a:r>
                    <a:r>
                      <a:rPr lang="ru-RU" smtClean="0"/>
                      <a:t>514,</a:t>
                    </a:r>
                    <a:r>
                      <a:rPr lang="en-US" smtClean="0"/>
                      <a:t>50</a:t>
                    </a:r>
                    <a:endParaRPr lang="en-US"/>
                  </a:p>
                </c:rich>
              </c:tx>
              <c:dLblPos val="inEnd"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2 </a:t>
                    </a:r>
                    <a:r>
                      <a:rPr lang="ru-RU" smtClean="0"/>
                      <a:t>5</a:t>
                    </a:r>
                    <a:r>
                      <a:rPr lang="en-US" smtClean="0"/>
                      <a:t>15,</a:t>
                    </a:r>
                    <a:r>
                      <a:rPr lang="ru-RU" smtClean="0"/>
                      <a:t>7</a:t>
                    </a:r>
                    <a:r>
                      <a:rPr lang="en-US" smtClean="0"/>
                      <a:t>0</a:t>
                    </a:r>
                    <a:endParaRPr lang="en-US"/>
                  </a:p>
                </c:rich>
              </c:tx>
              <c:dLblPos val="inEnd"/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mtClean="0"/>
                      <a:t>2 989,0</a:t>
                    </a:r>
                    <a:endParaRPr lang="en-US" dirty="0"/>
                  </a:p>
                </c:rich>
              </c:tx>
              <c:dLblPos val="inEnd"/>
              <c:showVal val="1"/>
            </c:dLbl>
            <c:dLblPos val="inEnd"/>
            <c:showVal val="1"/>
          </c:dLbls>
          <c:cat>
            <c:strRef>
              <c:f>Лист1!$A$2:$A$6</c:f>
              <c:strCache>
                <c:ptCount val="5"/>
                <c:pt idx="0">
                  <c:v>2019 г. Факт</c:v>
                </c:pt>
                <c:pt idx="1">
                  <c:v>2020г. Факт</c:v>
                </c:pt>
                <c:pt idx="2">
                  <c:v>2021 г. Прогноз</c:v>
                </c:pt>
                <c:pt idx="3">
                  <c:v>2022 г. Прогноз</c:v>
                </c:pt>
                <c:pt idx="4">
                  <c:v>2023 г. 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3423.8</c:v>
                </c:pt>
                <c:pt idx="1">
                  <c:v>2564</c:v>
                </c:pt>
                <c:pt idx="2">
                  <c:v>2514.5</c:v>
                </c:pt>
                <c:pt idx="3">
                  <c:v>2515.6999999999998</c:v>
                </c:pt>
                <c:pt idx="4">
                  <c:v>2989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темп роста к предыдущему году %</c:v>
                </c:pt>
              </c:strCache>
            </c:strRef>
          </c:tx>
          <c:dLbls>
            <c:dLbl>
              <c:idx val="0"/>
              <c:layout>
                <c:manualLayout>
                  <c:x val="-1.6432641695952241E-3"/>
                  <c:y val="-2.8809526834145997E-2"/>
                </c:manualLayout>
              </c:layout>
              <c:showVal val="1"/>
            </c:dLbl>
            <c:dLbl>
              <c:idx val="1"/>
              <c:layout>
                <c:manualLayout>
                  <c:x val="1.6432641695952232E-3"/>
                  <c:y val="-7.77857224521945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74,88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4.9297925087856687E-3"/>
                  <c:y val="-2.880952683414602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98</a:t>
                    </a:r>
                    <a:r>
                      <a:rPr lang="en-US" dirty="0" smtClean="0"/>
                      <a:t>,0</a:t>
                    </a:r>
                    <a:r>
                      <a:rPr lang="ru-RU" dirty="0" smtClean="0"/>
                      <a:t>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-1.6432641695952241E-3"/>
                  <c:y val="-3.169047951756080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100,05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-6.5730566783808791E-3"/>
                  <c:y val="-3.169047951756080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118,8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Лист1!$A$2:$A$6</c:f>
              <c:strCache>
                <c:ptCount val="5"/>
                <c:pt idx="0">
                  <c:v>2019 г. Факт</c:v>
                </c:pt>
                <c:pt idx="1">
                  <c:v>2020г. Факт</c:v>
                </c:pt>
                <c:pt idx="2">
                  <c:v>2021 г. Прогноз</c:v>
                </c:pt>
                <c:pt idx="3">
                  <c:v>2022 г. Прогноз</c:v>
                </c:pt>
                <c:pt idx="4">
                  <c:v>2023 г. Прогноз</c:v>
                </c:pt>
              </c:strCache>
            </c:strRef>
          </c:cat>
          <c:val>
            <c:numRef>
              <c:f>Лист1!$C$2:$C$6</c:f>
              <c:numCache>
                <c:formatCode>0.0%</c:formatCode>
                <c:ptCount val="5"/>
                <c:pt idx="1">
                  <c:v>0.74887551842981481</c:v>
                </c:pt>
                <c:pt idx="2">
                  <c:v>0.98069422776911075</c:v>
                </c:pt>
                <c:pt idx="3">
                  <c:v>1.0004772320540862</c:v>
                </c:pt>
                <c:pt idx="4">
                  <c:v>1.1881384902810352</c:v>
                </c:pt>
              </c:numCache>
            </c:numRef>
          </c:val>
        </c:ser>
        <c:dLbls>
          <c:showVal val="1"/>
        </c:dLbls>
        <c:gapWidth val="95"/>
        <c:overlap val="100"/>
        <c:axId val="82273024"/>
        <c:axId val="82274560"/>
      </c:barChart>
      <c:catAx>
        <c:axId val="82273024"/>
        <c:scaling>
          <c:orientation val="minMax"/>
        </c:scaling>
        <c:axPos val="b"/>
        <c:majorTickMark val="none"/>
        <c:tickLblPos val="nextTo"/>
        <c:crossAx val="82274560"/>
        <c:crosses val="autoZero"/>
        <c:auto val="1"/>
        <c:lblAlgn val="ctr"/>
        <c:lblOffset val="100"/>
      </c:catAx>
      <c:valAx>
        <c:axId val="82274560"/>
        <c:scaling>
          <c:orientation val="minMax"/>
        </c:scaling>
        <c:delete val="1"/>
        <c:axPos val="l"/>
        <c:numFmt formatCode="#,##0.00" sourceLinked="1"/>
        <c:tickLblPos val="nextTo"/>
        <c:crossAx val="8227302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56773483150719994"/>
          <c:y val="3.1690479517560807E-2"/>
          <c:w val="0.4100940412912174"/>
          <c:h val="0.16569107476321737"/>
        </c:manualLayout>
      </c:layout>
      <c:overlay val="1"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75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Лист1!$A$2:$A$7</c:f>
              <c:strCache>
                <c:ptCount val="6"/>
                <c:pt idx="0">
                  <c:v>Налог на доходы физ лиц (815,5)</c:v>
                </c:pt>
                <c:pt idx="1">
                  <c:v>Налог на имущество физ лиц (326,0)</c:v>
                </c:pt>
                <c:pt idx="2">
                  <c:v>Земельный налог (1 250)</c:v>
                </c:pt>
                <c:pt idx="3">
                  <c:v>Прочие неналоговые (18,0)</c:v>
                </c:pt>
                <c:pt idx="4">
                  <c:v>Доходы от сдачи в аренду имущества (25,0)</c:v>
                </c:pt>
                <c:pt idx="5">
                  <c:v>Доходы от компенсации затрат государства (80,0)</c:v>
                </c:pt>
              </c:strCache>
            </c:strRef>
          </c:cat>
          <c:val>
            <c:numRef>
              <c:f>Лист1!$B$2:$B$7</c:f>
              <c:numCache>
                <c:formatCode>0.00%</c:formatCode>
                <c:ptCount val="6"/>
                <c:pt idx="0">
                  <c:v>0.32429999999999998</c:v>
                </c:pt>
                <c:pt idx="1">
                  <c:v>0.12959999999999999</c:v>
                </c:pt>
                <c:pt idx="2">
                  <c:v>0.49709999999999999</c:v>
                </c:pt>
                <c:pt idx="3">
                  <c:v>1E-4</c:v>
                </c:pt>
                <c:pt idx="4">
                  <c:v>9.9400000000000002E-2</c:v>
                </c:pt>
                <c:pt idx="5">
                  <c:v>0.31819999999999998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Лист1!$A$2:$A$7</c:f>
              <c:strCache>
                <c:ptCount val="6"/>
                <c:pt idx="0">
                  <c:v>Налог на доходы физ лиц (815,5)</c:v>
                </c:pt>
                <c:pt idx="1">
                  <c:v>Налог на имущество физ лиц (326,0)</c:v>
                </c:pt>
                <c:pt idx="2">
                  <c:v>Земельный налог (1 250)</c:v>
                </c:pt>
                <c:pt idx="3">
                  <c:v>Прочие неналоговые (18,0)</c:v>
                </c:pt>
                <c:pt idx="4">
                  <c:v>Доходы от сдачи в аренду имущества (25,0)</c:v>
                </c:pt>
                <c:pt idx="5">
                  <c:v>Доходы от компенсации затрат государства (80,0)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0072122362748233"/>
          <c:y val="3.042370292189759E-2"/>
          <c:w val="0.87652144833369816"/>
          <c:h val="0.71817159204532877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chemeClr val="accent2"/>
            </a:solidFill>
          </c:spPr>
          <c:dLbls>
            <c:dLbl>
              <c:idx val="0"/>
              <c:layout>
                <c:manualLayout>
                  <c:x val="-2.0833333333333454E-3"/>
                  <c:y val="-0.19062500000000002"/>
                </c:manualLayout>
              </c:layout>
              <c:showVal val="1"/>
            </c:dLbl>
            <c:dLbl>
              <c:idx val="1"/>
              <c:layout>
                <c:manualLayout>
                  <c:x val="-2.0833333333333454E-3"/>
                  <c:y val="-0.21250000000000024"/>
                </c:manualLayout>
              </c:layout>
              <c:showVal val="1"/>
            </c:dLbl>
            <c:dLbl>
              <c:idx val="2"/>
              <c:layout>
                <c:manualLayout>
                  <c:x val="8.3333333333333367E-3"/>
                  <c:y val="-0.18437499999999998"/>
                </c:manualLayout>
              </c:layout>
              <c:showVal val="1"/>
            </c:dLbl>
            <c:dLbl>
              <c:idx val="3"/>
              <c:layout>
                <c:manualLayout>
                  <c:x val="8.3333333333333367E-3"/>
                  <c:y val="-0.21250000000000024"/>
                </c:manualLayout>
              </c:layout>
              <c:showVal val="1"/>
            </c:dLbl>
            <c:dLbl>
              <c:idx val="4"/>
              <c:layout>
                <c:manualLayout>
                  <c:x val="2.0833333333333412E-2"/>
                  <c:y val="-0.22187499999999988"/>
                </c:manualLayout>
              </c:layout>
              <c:showVal val="1"/>
            </c:dLbl>
            <c:txPr>
              <a:bodyPr/>
              <a:lstStyle/>
              <a:p>
                <a:pPr>
                  <a:defRPr sz="1600">
                    <a:solidFill>
                      <a:schemeClr val="bg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2019 г. Факт </c:v>
                </c:pt>
                <c:pt idx="1">
                  <c:v>2020 г. Факт </c:v>
                </c:pt>
                <c:pt idx="2">
                  <c:v>2021 г. Прогноз</c:v>
                </c:pt>
                <c:pt idx="3">
                  <c:v>2022 г. Прогноз</c:v>
                </c:pt>
                <c:pt idx="4">
                  <c:v>2023 г. Прогноз</c:v>
                </c:pt>
              </c:strCache>
            </c:strRef>
          </c:cat>
          <c:val>
            <c:numRef>
              <c:f>Лист1!$B$2:$B$6</c:f>
              <c:numCache>
                <c:formatCode>0.00</c:formatCode>
                <c:ptCount val="5"/>
                <c:pt idx="0">
                  <c:v>850.5</c:v>
                </c:pt>
                <c:pt idx="1">
                  <c:v>918</c:v>
                </c:pt>
                <c:pt idx="2">
                  <c:v>815.4</c:v>
                </c:pt>
                <c:pt idx="3">
                  <c:v>820</c:v>
                </c:pt>
                <c:pt idx="4">
                  <c:v>830</c:v>
                </c:pt>
              </c:numCache>
            </c:numRef>
          </c:val>
        </c:ser>
        <c:dLbls>
          <c:showVal val="1"/>
        </c:dLbls>
        <c:gapWidth val="75"/>
        <c:axId val="89449984"/>
        <c:axId val="89451520"/>
      </c:barChart>
      <c:catAx>
        <c:axId val="8944998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9451520"/>
        <c:crosses val="autoZero"/>
        <c:auto val="1"/>
        <c:lblAlgn val="ctr"/>
        <c:lblOffset val="100"/>
      </c:catAx>
      <c:valAx>
        <c:axId val="89451520"/>
        <c:scaling>
          <c:orientation val="minMax"/>
        </c:scaling>
        <c:axPos val="l"/>
        <c:numFmt formatCode="0.00" sourceLinked="1"/>
        <c:majorTickMark val="none"/>
        <c:tickLblPos val="nextTo"/>
        <c:txPr>
          <a:bodyPr/>
          <a:lstStyle/>
          <a:p>
            <a:pPr>
              <a:defRPr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944998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0072122362748238"/>
          <c:y val="3.0423702921897597E-2"/>
          <c:w val="0.87652144833369861"/>
          <c:h val="0.71817159204532899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</c:spPr>
          <c:dLbls>
            <c:dLbl>
              <c:idx val="0"/>
              <c:layout>
                <c:manualLayout>
                  <c:x val="-2.0833333333333463E-3"/>
                  <c:y val="-0.19062500000000002"/>
                </c:manualLayout>
              </c:layout>
              <c:showVal val="1"/>
            </c:dLbl>
            <c:dLbl>
              <c:idx val="1"/>
              <c:layout>
                <c:manualLayout>
                  <c:x val="-2.0833333333333463E-3"/>
                  <c:y val="-0.21250000000000024"/>
                </c:manualLayout>
              </c:layout>
              <c:showVal val="1"/>
            </c:dLbl>
            <c:dLbl>
              <c:idx val="2"/>
              <c:layout>
                <c:manualLayout>
                  <c:x val="8.3333333333333367E-3"/>
                  <c:y val="-0.18437499999999998"/>
                </c:manualLayout>
              </c:layout>
              <c:showVal val="1"/>
            </c:dLbl>
            <c:dLbl>
              <c:idx val="3"/>
              <c:layout>
                <c:manualLayout>
                  <c:x val="8.3333333333333367E-3"/>
                  <c:y val="-0.21250000000000024"/>
                </c:manualLayout>
              </c:layout>
              <c:showVal val="1"/>
            </c:dLbl>
            <c:dLbl>
              <c:idx val="4"/>
              <c:layout>
                <c:manualLayout>
                  <c:x val="2.0833333333333412E-2"/>
                  <c:y val="-0.22187499999999988"/>
                </c:manualLayout>
              </c:layout>
              <c:showVal val="1"/>
            </c:dLbl>
            <c:txPr>
              <a:bodyPr/>
              <a:lstStyle/>
              <a:p>
                <a:pPr>
                  <a:defRPr sz="1600">
                    <a:solidFill>
                      <a:schemeClr val="bg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2019 г. Факт</c:v>
                </c:pt>
                <c:pt idx="1">
                  <c:v>2020 г. Факт </c:v>
                </c:pt>
                <c:pt idx="2">
                  <c:v>2021 г. План</c:v>
                </c:pt>
                <c:pt idx="3">
                  <c:v>2022 г. Прогноз</c:v>
                </c:pt>
                <c:pt idx="4">
                  <c:v>2023 г. Прогноз</c:v>
                </c:pt>
              </c:strCache>
            </c:strRef>
          </c:cat>
          <c:val>
            <c:numRef>
              <c:f>Лист1!$B$2:$B$6</c:f>
              <c:numCache>
                <c:formatCode>0.00</c:formatCode>
                <c:ptCount val="5"/>
                <c:pt idx="0">
                  <c:v>389.5</c:v>
                </c:pt>
                <c:pt idx="1">
                  <c:v>382.1</c:v>
                </c:pt>
                <c:pt idx="2">
                  <c:v>326</c:v>
                </c:pt>
                <c:pt idx="3">
                  <c:v>330</c:v>
                </c:pt>
                <c:pt idx="4">
                  <c:v>330</c:v>
                </c:pt>
              </c:numCache>
            </c:numRef>
          </c:val>
        </c:ser>
        <c:dLbls>
          <c:showVal val="1"/>
        </c:dLbls>
        <c:gapWidth val="75"/>
        <c:axId val="81321984"/>
        <c:axId val="81323520"/>
      </c:barChart>
      <c:catAx>
        <c:axId val="8132198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23520"/>
        <c:crosses val="autoZero"/>
        <c:auto val="1"/>
        <c:lblAlgn val="ctr"/>
        <c:lblOffset val="100"/>
      </c:catAx>
      <c:valAx>
        <c:axId val="81323520"/>
        <c:scaling>
          <c:orientation val="minMax"/>
        </c:scaling>
        <c:axPos val="l"/>
        <c:numFmt formatCode="0.00" sourceLinked="1"/>
        <c:majorTickMark val="none"/>
        <c:tickLblPos val="nextTo"/>
        <c:txPr>
          <a:bodyPr/>
          <a:lstStyle/>
          <a:p>
            <a:pPr>
              <a:defRPr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2198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0072122362748244"/>
          <c:y val="3.0423702921897607E-2"/>
          <c:w val="0.87652144833369883"/>
          <c:h val="0.7181715920453292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</c:spPr>
          <c:dLbls>
            <c:dLbl>
              <c:idx val="0"/>
              <c:layout>
                <c:manualLayout>
                  <c:x val="-2.0833333333333476E-3"/>
                  <c:y val="-0.19062500000000002"/>
                </c:manualLayout>
              </c:layout>
              <c:showVal val="1"/>
            </c:dLbl>
            <c:dLbl>
              <c:idx val="1"/>
              <c:layout>
                <c:manualLayout>
                  <c:x val="-2.0833333333333476E-3"/>
                  <c:y val="-0.21250000000000024"/>
                </c:manualLayout>
              </c:layout>
              <c:showVal val="1"/>
            </c:dLbl>
            <c:dLbl>
              <c:idx val="2"/>
              <c:layout>
                <c:manualLayout>
                  <c:x val="8.3333333333333367E-3"/>
                  <c:y val="-0.18437499999999998"/>
                </c:manualLayout>
              </c:layout>
              <c:showVal val="1"/>
            </c:dLbl>
            <c:dLbl>
              <c:idx val="3"/>
              <c:layout>
                <c:manualLayout>
                  <c:x val="8.3333333333333367E-3"/>
                  <c:y val="-0.21250000000000024"/>
                </c:manualLayout>
              </c:layout>
              <c:showVal val="1"/>
            </c:dLbl>
            <c:dLbl>
              <c:idx val="4"/>
              <c:layout>
                <c:manualLayout>
                  <c:x val="2.0833333333333412E-2"/>
                  <c:y val="-0.22187499999999988"/>
                </c:manualLayout>
              </c:layout>
              <c:showVal val="1"/>
            </c:dLbl>
            <c:txPr>
              <a:bodyPr/>
              <a:lstStyle/>
              <a:p>
                <a:pPr>
                  <a:defRPr sz="1600">
                    <a:solidFill>
                      <a:schemeClr val="bg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2018 г. Факт</c:v>
                </c:pt>
                <c:pt idx="1">
                  <c:v>2019 г. Факт </c:v>
                </c:pt>
                <c:pt idx="2">
                  <c:v>2020 г. План</c:v>
                </c:pt>
                <c:pt idx="3">
                  <c:v>2021 г. Прогноз</c:v>
                </c:pt>
                <c:pt idx="4">
                  <c:v>2022 г. Прогноз</c:v>
                </c:pt>
              </c:strCache>
            </c:strRef>
          </c:cat>
          <c:val>
            <c:numRef>
              <c:f>Лист1!$B$2:$B$6</c:f>
              <c:numCache>
                <c:formatCode>0.00</c:formatCode>
                <c:ptCount val="5"/>
                <c:pt idx="0">
                  <c:v>1069.4000000000001</c:v>
                </c:pt>
                <c:pt idx="1">
                  <c:v>1962.8</c:v>
                </c:pt>
                <c:pt idx="2">
                  <c:v>1400</c:v>
                </c:pt>
                <c:pt idx="3">
                  <c:v>940.5</c:v>
                </c:pt>
                <c:pt idx="4">
                  <c:v>940.5</c:v>
                </c:pt>
              </c:numCache>
            </c:numRef>
          </c:val>
        </c:ser>
        <c:dLbls>
          <c:showVal val="1"/>
        </c:dLbls>
        <c:gapWidth val="75"/>
        <c:axId val="82687104"/>
        <c:axId val="82688640"/>
      </c:barChart>
      <c:catAx>
        <c:axId val="8268710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2688640"/>
        <c:crosses val="autoZero"/>
        <c:auto val="1"/>
        <c:lblAlgn val="ctr"/>
        <c:lblOffset val="100"/>
      </c:catAx>
      <c:valAx>
        <c:axId val="82688640"/>
        <c:scaling>
          <c:orientation val="minMax"/>
        </c:scaling>
        <c:axPos val="l"/>
        <c:numFmt formatCode="0.00" sourceLinked="1"/>
        <c:majorTickMark val="none"/>
        <c:tickLblPos val="nextTo"/>
        <c:txPr>
          <a:bodyPr/>
          <a:lstStyle/>
          <a:p>
            <a:pPr>
              <a:defRPr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26871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Прочие неналоговые доходы</c:v>
                </c:pt>
              </c:strCache>
            </c:strRef>
          </c:tx>
          <c:dLbls>
            <c:dLbl>
              <c:idx val="0"/>
              <c:layout>
                <c:manualLayout>
                  <c:x val="6.1728395061728392E-3"/>
                  <c:y val="2.8060326608944881E-2"/>
                </c:manualLayout>
              </c:layout>
              <c:showVal val="1"/>
            </c:dLbl>
            <c:dLbl>
              <c:idx val="1"/>
              <c:layout>
                <c:manualLayout>
                  <c:x val="3.08641975308643E-3"/>
                  <c:y val="3.6478424591628346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aseline="0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2019год (факт)</c:v>
                </c:pt>
                <c:pt idx="1">
                  <c:v>2020год (факт)</c:v>
                </c:pt>
                <c:pt idx="2">
                  <c:v>2021год план</c:v>
                </c:pt>
                <c:pt idx="3">
                  <c:v>2022год прогноз</c:v>
                </c:pt>
                <c:pt idx="4">
                  <c:v>2023год прогноз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129.69999999999999</c:v>
                </c:pt>
                <c:pt idx="1">
                  <c:v>76.400000000000006</c:v>
                </c:pt>
                <c:pt idx="2">
                  <c:v>80</c:v>
                </c:pt>
                <c:pt idx="3">
                  <c:v>80</c:v>
                </c:pt>
                <c:pt idx="4">
                  <c:v>80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сдачи в аренду имущества</c:v>
                </c:pt>
              </c:strCache>
            </c:strRef>
          </c:tx>
          <c:spPr>
            <a:solidFill>
              <a:schemeClr val="accent3"/>
            </a:solidFill>
          </c:spPr>
          <c:dLbls>
            <c:dLbl>
              <c:idx val="0"/>
              <c:layout>
                <c:manualLayout>
                  <c:x val="1.851851851851857E-2"/>
                  <c:y val="-0.24693087415871495"/>
                </c:manualLayout>
              </c:layout>
              <c:showVal val="1"/>
            </c:dLbl>
            <c:dLbl>
              <c:idx val="1"/>
              <c:layout>
                <c:manualLayout>
                  <c:x val="1.5432098765432159E-3"/>
                  <c:y val="-8.1374947165940223E-2"/>
                </c:manualLayout>
              </c:layout>
              <c:showVal val="1"/>
            </c:dLbl>
            <c:dLbl>
              <c:idx val="2"/>
              <c:layout>
                <c:manualLayout>
                  <c:x val="9.2592592592593177E-3"/>
                  <c:y val="-9.2599077809518079E-2"/>
                </c:manualLayout>
              </c:layout>
              <c:showVal val="1"/>
            </c:dLbl>
            <c:dLbl>
              <c:idx val="3"/>
              <c:layout>
                <c:manualLayout>
                  <c:x val="1.0802469135802519E-2"/>
                  <c:y val="-0.10662924111399091"/>
                </c:manualLayout>
              </c:layout>
              <c:showVal val="1"/>
            </c:dLbl>
            <c:dLbl>
              <c:idx val="4"/>
              <c:layout>
                <c:manualLayout>
                  <c:x val="2.777777777777795E-2"/>
                  <c:y val="-0.10662924111399091"/>
                </c:manualLayout>
              </c:layout>
              <c:showVal val="1"/>
            </c:dLbl>
            <c:txPr>
              <a:bodyPr/>
              <a:lstStyle/>
              <a:p>
                <a:pPr>
                  <a:defRPr sz="1200" baseline="0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2019год (факт)</c:v>
                </c:pt>
                <c:pt idx="1">
                  <c:v>2020год (факт)</c:v>
                </c:pt>
                <c:pt idx="2">
                  <c:v>2021год план</c:v>
                </c:pt>
                <c:pt idx="3">
                  <c:v>2022год прогноз</c:v>
                </c:pt>
                <c:pt idx="4">
                  <c:v>2023год прогноз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91.2</c:v>
                </c:pt>
                <c:pt idx="1">
                  <c:v>39.5</c:v>
                </c:pt>
                <c:pt idx="2">
                  <c:v>25</c:v>
                </c:pt>
                <c:pt idx="3">
                  <c:v>25</c:v>
                </c:pt>
                <c:pt idx="4">
                  <c:v>25</c:v>
                </c:pt>
              </c:numCache>
            </c:numRef>
          </c:val>
        </c:ser>
        <c:shape val="cylinder"/>
        <c:axId val="89413504"/>
        <c:axId val="89415040"/>
        <c:axId val="0"/>
      </c:bar3DChart>
      <c:catAx>
        <c:axId val="89413504"/>
        <c:scaling>
          <c:orientation val="minMax"/>
        </c:scaling>
        <c:axPos val="b"/>
        <c:tickLblPos val="nextTo"/>
        <c:crossAx val="89415040"/>
        <c:crosses val="autoZero"/>
        <c:auto val="1"/>
        <c:lblAlgn val="ctr"/>
        <c:lblOffset val="100"/>
      </c:catAx>
      <c:valAx>
        <c:axId val="89415040"/>
        <c:scaling>
          <c:orientation val="minMax"/>
        </c:scaling>
        <c:axPos val="l"/>
        <c:majorGridlines/>
        <c:numFmt formatCode="General" sourceLinked="1"/>
        <c:tickLblPos val="nextTo"/>
        <c:crossAx val="8941350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59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599AFB-7C83-4858-B52F-E471FD80B079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AEC8A47-EB9F-4D40-88B8-619AB6A1BF1D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Налоговые доходы</a:t>
          </a:r>
          <a:endParaRPr lang="ru-RU" sz="1400" dirty="0">
            <a:solidFill>
              <a:schemeClr val="tx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DC982D0-7178-4CE5-A2CB-9951D90BA94F}" type="parTrans" cxnId="{340686A2-C40C-4A50-B5A5-E42085D17DC1}">
      <dgm:prSet/>
      <dgm:spPr/>
      <dgm:t>
        <a:bodyPr/>
        <a:lstStyle/>
        <a:p>
          <a:endParaRPr lang="ru-RU" sz="1400"/>
        </a:p>
      </dgm:t>
    </dgm:pt>
    <dgm:pt modelId="{1C48BDB7-AA8F-470F-B925-A569685157B6}" type="sibTrans" cxnId="{340686A2-C40C-4A50-B5A5-E42085D17DC1}">
      <dgm:prSet/>
      <dgm:spPr/>
      <dgm:t>
        <a:bodyPr/>
        <a:lstStyle/>
        <a:p>
          <a:endParaRPr lang="ru-RU" sz="1400"/>
        </a:p>
      </dgm:t>
    </dgm:pt>
    <dgm:pt modelId="{8835D6E9-479D-4E78-956E-2648EB9E02CA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bg2">
                  <a:lumMod val="50000"/>
                </a:schemeClr>
              </a:solidFill>
              <a:latin typeface="Times New Roman"/>
            </a:rPr>
            <a:t>Доходы от предусмотренных законодательством Российской Федерации о налогах и сборах федеральных налогов и сборов, в том числе от налогов, предусмотренных специальными налоговыми режимами, региональных налогов, местных налогов, а также пеней и штрафов по ним </a:t>
          </a:r>
          <a:endParaRPr lang="ru-RU" sz="1400" dirty="0">
            <a:solidFill>
              <a:schemeClr val="bg2">
                <a:lumMod val="50000"/>
              </a:schemeClr>
            </a:solidFill>
          </a:endParaRPr>
        </a:p>
      </dgm:t>
    </dgm:pt>
    <dgm:pt modelId="{158913C9-DAD2-4576-8087-F545EAA0CBEF}" type="parTrans" cxnId="{D81AD3F0-80FD-4760-8E04-23334DF4217F}">
      <dgm:prSet/>
      <dgm:spPr/>
      <dgm:t>
        <a:bodyPr/>
        <a:lstStyle/>
        <a:p>
          <a:endParaRPr lang="ru-RU" sz="1400"/>
        </a:p>
      </dgm:t>
    </dgm:pt>
    <dgm:pt modelId="{31AE1DC3-0B32-4A23-8191-5ABAA0C558B7}" type="sibTrans" cxnId="{D81AD3F0-80FD-4760-8E04-23334DF4217F}">
      <dgm:prSet/>
      <dgm:spPr/>
      <dgm:t>
        <a:bodyPr/>
        <a:lstStyle/>
        <a:p>
          <a:endParaRPr lang="ru-RU" sz="1400"/>
        </a:p>
      </dgm:t>
    </dgm:pt>
    <dgm:pt modelId="{E10E4D8A-32CD-4D55-B4BE-DF930DE2F397}">
      <dgm:prSet phldrT="[Текст]" custT="1"/>
      <dgm:spPr>
        <a:solidFill>
          <a:srgbClr val="3FCD57"/>
        </a:solidFill>
      </dgm:spPr>
      <dgm:t>
        <a:bodyPr/>
        <a:lstStyle/>
        <a:p>
          <a:r>
            <a:rPr lang="ru-RU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Неналоговые доходы                                                                             </a:t>
          </a:r>
          <a:endParaRPr lang="ru-RU" sz="1400" dirty="0">
            <a:solidFill>
              <a:schemeClr val="tx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A1853E-5D7B-40FD-BD06-8D1D39599EAF}" type="parTrans" cxnId="{885A4B36-B005-43D7-9B50-91C3F2A2F6B1}">
      <dgm:prSet/>
      <dgm:spPr/>
      <dgm:t>
        <a:bodyPr/>
        <a:lstStyle/>
        <a:p>
          <a:endParaRPr lang="ru-RU" sz="1400"/>
        </a:p>
      </dgm:t>
    </dgm:pt>
    <dgm:pt modelId="{992C44B8-3782-4EEB-9B60-0B06873DE5EA}" type="sibTrans" cxnId="{885A4B36-B005-43D7-9B50-91C3F2A2F6B1}">
      <dgm:prSet/>
      <dgm:spPr/>
      <dgm:t>
        <a:bodyPr/>
        <a:lstStyle/>
        <a:p>
          <a:endParaRPr lang="ru-RU" sz="1400"/>
        </a:p>
      </dgm:t>
    </dgm:pt>
    <dgm:pt modelId="{171FBCCF-15C1-443C-8C37-A91A8A40F093}">
      <dgm:prSet phldrT="[Текст]" custT="1"/>
      <dgm:spPr/>
      <dgm:t>
        <a:bodyPr/>
        <a:lstStyle/>
        <a:p>
          <a:r>
            <a:rPr lang="ru-RU" sz="1400" dirty="0" smtClean="0">
              <a:solidFill>
                <a:srgbClr val="000000"/>
              </a:solidFill>
              <a:latin typeface="Times New Roman"/>
            </a:rPr>
            <a:t>Поступающие в бюджет платежи за оказание муниципальных услуг, за пользование природными ресурсами, за пользование муниципальной собственностью, от продажи муниципального имущества, а также платежи в виде штрафов и иных санкций за нарушение законодательства </a:t>
          </a:r>
          <a:endParaRPr lang="ru-RU" sz="1400" dirty="0"/>
        </a:p>
      </dgm:t>
    </dgm:pt>
    <dgm:pt modelId="{79A08A0A-5BFB-4FC9-B61D-0F57C1652FCC}" type="parTrans" cxnId="{62D17442-B24D-484B-9ECE-870840B6B4B0}">
      <dgm:prSet/>
      <dgm:spPr/>
      <dgm:t>
        <a:bodyPr/>
        <a:lstStyle/>
        <a:p>
          <a:endParaRPr lang="ru-RU" sz="1400"/>
        </a:p>
      </dgm:t>
    </dgm:pt>
    <dgm:pt modelId="{F92457EB-4839-4E0B-9145-ED94662136DF}" type="sibTrans" cxnId="{62D17442-B24D-484B-9ECE-870840B6B4B0}">
      <dgm:prSet/>
      <dgm:spPr/>
      <dgm:t>
        <a:bodyPr/>
        <a:lstStyle/>
        <a:p>
          <a:endParaRPr lang="ru-RU" sz="1400"/>
        </a:p>
      </dgm:t>
    </dgm:pt>
    <dgm:pt modelId="{5142BAD6-8E63-4FAF-80C0-3B2282AEA1FD}">
      <dgm:prSet phldrT="[Текст]" custT="1"/>
      <dgm:spPr>
        <a:solidFill>
          <a:schemeClr val="accent6"/>
        </a:solidFill>
      </dgm:spPr>
      <dgm:t>
        <a:bodyPr/>
        <a:lstStyle/>
        <a:p>
          <a:r>
            <a:rPr lang="ru-RU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Безвозмездные поступления</a:t>
          </a:r>
          <a:endParaRPr lang="ru-RU" sz="1400" dirty="0">
            <a:solidFill>
              <a:schemeClr val="tx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3B55AE-4586-42D5-9965-9FF97BA02A4F}" type="parTrans" cxnId="{B1DC3DEB-170B-4910-A593-4183AC48D9F6}">
      <dgm:prSet/>
      <dgm:spPr/>
      <dgm:t>
        <a:bodyPr/>
        <a:lstStyle/>
        <a:p>
          <a:endParaRPr lang="ru-RU" sz="1400"/>
        </a:p>
      </dgm:t>
    </dgm:pt>
    <dgm:pt modelId="{D7BDB003-F52E-4F0B-BD97-CCEDA74985AB}" type="sibTrans" cxnId="{B1DC3DEB-170B-4910-A593-4183AC48D9F6}">
      <dgm:prSet/>
      <dgm:spPr/>
      <dgm:t>
        <a:bodyPr/>
        <a:lstStyle/>
        <a:p>
          <a:endParaRPr lang="ru-RU" sz="1400"/>
        </a:p>
      </dgm:t>
    </dgm:pt>
    <dgm:pt modelId="{B2F48C43-685A-4FE8-B9A5-9FCE1289C16A}">
      <dgm:prSet phldrT="[Текст]" custT="1"/>
      <dgm:spPr/>
      <dgm:t>
        <a:bodyPr/>
        <a:lstStyle/>
        <a:p>
          <a:r>
            <a:rPr lang="ru-RU" sz="1400" dirty="0" smtClean="0">
              <a:solidFill>
                <a:srgbClr val="000000"/>
              </a:solidFill>
              <a:latin typeface="Times New Roman"/>
            </a:rPr>
            <a:t>Дотации, субсидии, субвенции, иные межбюджетные трансферты из федерального и краевого бюджета, а также безвозмездные поступления от физических и юридических лиц</a:t>
          </a:r>
          <a:endParaRPr lang="ru-RU" sz="1400" dirty="0"/>
        </a:p>
      </dgm:t>
    </dgm:pt>
    <dgm:pt modelId="{8D67F3F9-B66B-4015-95B8-C0979675D1D0}" type="parTrans" cxnId="{00492944-3DA5-4793-9E7D-0FB15B4F3292}">
      <dgm:prSet/>
      <dgm:spPr/>
      <dgm:t>
        <a:bodyPr/>
        <a:lstStyle/>
        <a:p>
          <a:endParaRPr lang="ru-RU" sz="1400"/>
        </a:p>
      </dgm:t>
    </dgm:pt>
    <dgm:pt modelId="{CD523CBA-27E8-45F9-8BFF-8707B281D958}" type="sibTrans" cxnId="{00492944-3DA5-4793-9E7D-0FB15B4F3292}">
      <dgm:prSet/>
      <dgm:spPr/>
      <dgm:t>
        <a:bodyPr/>
        <a:lstStyle/>
        <a:p>
          <a:endParaRPr lang="ru-RU" sz="1400"/>
        </a:p>
      </dgm:t>
    </dgm:pt>
    <dgm:pt modelId="{A23D9BDC-C518-47D8-8C43-46279C117093}" type="pres">
      <dgm:prSet presAssocID="{D4599AFB-7C83-4858-B52F-E471FD80B07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2CD6D36-C9AA-4FF8-BB1E-DDFF229C17C1}" type="pres">
      <dgm:prSet presAssocID="{BAEC8A47-EB9F-4D40-88B8-619AB6A1BF1D}" presName="composite" presStyleCnt="0"/>
      <dgm:spPr/>
    </dgm:pt>
    <dgm:pt modelId="{BA6CEF46-EB05-4A1C-8EB3-0B420980129E}" type="pres">
      <dgm:prSet presAssocID="{BAEC8A47-EB9F-4D40-88B8-619AB6A1BF1D}" presName="bentUpArrow1" presStyleLbl="alignImgPlace1" presStyleIdx="0" presStyleCnt="2" custAng="10800000" custLinFactNeighborX="59" custLinFactNeighborY="14589"/>
      <dgm:spPr>
        <a:noFill/>
        <a:ln>
          <a:noFill/>
        </a:ln>
      </dgm:spPr>
    </dgm:pt>
    <dgm:pt modelId="{669F37FD-5C3A-42D3-92FD-7B69BCCECB4C}" type="pres">
      <dgm:prSet presAssocID="{BAEC8A47-EB9F-4D40-88B8-619AB6A1BF1D}" presName="ParentText" presStyleLbl="node1" presStyleIdx="0" presStyleCnt="3" custScaleX="69656" custScaleY="87256" custLinFactNeighborX="51844" custLinFactNeighborY="-446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DF3B78-772F-4359-8DB9-8FC211807BA1}" type="pres">
      <dgm:prSet presAssocID="{BAEC8A47-EB9F-4D40-88B8-619AB6A1BF1D}" presName="ChildText" presStyleLbl="revTx" presStyleIdx="0" presStyleCnt="3" custScaleX="297867" custScaleY="127469" custLinFactX="100000" custLinFactNeighborX="115170" custLinFactNeighborY="-454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D3DED3-76EC-41AC-8A8D-F3E764EE3924}" type="pres">
      <dgm:prSet presAssocID="{1C48BDB7-AA8F-470F-B925-A569685157B6}" presName="sibTrans" presStyleCnt="0"/>
      <dgm:spPr/>
    </dgm:pt>
    <dgm:pt modelId="{D65637DD-6A17-4124-9BC3-3648126E1FD1}" type="pres">
      <dgm:prSet presAssocID="{E10E4D8A-32CD-4D55-B4BE-DF930DE2F397}" presName="composite" presStyleCnt="0"/>
      <dgm:spPr/>
    </dgm:pt>
    <dgm:pt modelId="{53A251A0-B944-4BA8-81C0-84031743A461}" type="pres">
      <dgm:prSet presAssocID="{E10E4D8A-32CD-4D55-B4BE-DF930DE2F397}" presName="bentUpArrow1" presStyleLbl="alignImgPlace1" presStyleIdx="1" presStyleCnt="2" custAng="10800000" custLinFactX="-40164" custLinFactY="-11283" custLinFactNeighborX="-100000" custLinFactNeighborY="-100000"/>
      <dgm:spPr>
        <a:noFill/>
        <a:ln>
          <a:noFill/>
        </a:ln>
      </dgm:spPr>
    </dgm:pt>
    <dgm:pt modelId="{9F30757E-33C5-4119-8EDF-F37E0E6D01A8}" type="pres">
      <dgm:prSet presAssocID="{E10E4D8A-32CD-4D55-B4BE-DF930DE2F397}" presName="ParentText" presStyleLbl="node1" presStyleIdx="1" presStyleCnt="3" custScaleX="72176" custScaleY="94697" custLinFactNeighborX="-66110" custLinFactNeighborY="-2996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9FF782-DDB2-4D47-97E6-2F221035A0D0}" type="pres">
      <dgm:prSet presAssocID="{E10E4D8A-32CD-4D55-B4BE-DF930DE2F397}" presName="ChildText" presStyleLbl="revTx" presStyleIdx="1" presStyleCnt="3" custScaleX="333826" custLinFactNeighborX="74287" custLinFactNeighborY="-3260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FA6214-AF0F-4EA0-9BAD-A02F0EEF03C0}" type="pres">
      <dgm:prSet presAssocID="{992C44B8-3782-4EEB-9B60-0B06873DE5EA}" presName="sibTrans" presStyleCnt="0"/>
      <dgm:spPr/>
    </dgm:pt>
    <dgm:pt modelId="{0E0FDB4A-DDB5-4868-877B-B6F3EC116C25}" type="pres">
      <dgm:prSet presAssocID="{5142BAD6-8E63-4FAF-80C0-3B2282AEA1FD}" presName="composite" presStyleCnt="0"/>
      <dgm:spPr/>
    </dgm:pt>
    <dgm:pt modelId="{485F9950-F438-4A2B-AC67-C55BF8A103AE}" type="pres">
      <dgm:prSet presAssocID="{5142BAD6-8E63-4FAF-80C0-3B2282AEA1FD}" presName="ParentText" presStyleLbl="node1" presStyleIdx="2" presStyleCnt="3" custScaleX="72369" custScaleY="81875" custLinFactX="-75693" custLinFactNeighborX="-100000" custLinFactNeighborY="-1371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F43623-D49A-4100-AE14-7D7EE1F8C98B}" type="pres">
      <dgm:prSet presAssocID="{5142BAD6-8E63-4FAF-80C0-3B2282AEA1FD}" presName="FinalChildText" presStyleLbl="revTx" presStyleIdx="2" presStyleCnt="3" custScaleX="329010" custScaleY="82666" custLinFactNeighborX="-78923" custLinFactNeighborY="-197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410EF2-4BB0-4203-A5A2-1499C329ACD3}" type="presOf" srcId="{5142BAD6-8E63-4FAF-80C0-3B2282AEA1FD}" destId="{485F9950-F438-4A2B-AC67-C55BF8A103AE}" srcOrd="0" destOrd="0" presId="urn:microsoft.com/office/officeart/2005/8/layout/StepDownProcess"/>
    <dgm:cxn modelId="{885A4B36-B005-43D7-9B50-91C3F2A2F6B1}" srcId="{D4599AFB-7C83-4858-B52F-E471FD80B079}" destId="{E10E4D8A-32CD-4D55-B4BE-DF930DE2F397}" srcOrd="1" destOrd="0" parTransId="{53A1853E-5D7B-40FD-BD06-8D1D39599EAF}" sibTransId="{992C44B8-3782-4EEB-9B60-0B06873DE5EA}"/>
    <dgm:cxn modelId="{B1DC3DEB-170B-4910-A593-4183AC48D9F6}" srcId="{D4599AFB-7C83-4858-B52F-E471FD80B079}" destId="{5142BAD6-8E63-4FAF-80C0-3B2282AEA1FD}" srcOrd="2" destOrd="0" parTransId="{C33B55AE-4586-42D5-9965-9FF97BA02A4F}" sibTransId="{D7BDB003-F52E-4F0B-BD97-CCEDA74985AB}"/>
    <dgm:cxn modelId="{FAFC7F3C-665A-4640-8D0A-6E4746F6644D}" type="presOf" srcId="{BAEC8A47-EB9F-4D40-88B8-619AB6A1BF1D}" destId="{669F37FD-5C3A-42D3-92FD-7B69BCCECB4C}" srcOrd="0" destOrd="0" presId="urn:microsoft.com/office/officeart/2005/8/layout/StepDownProcess"/>
    <dgm:cxn modelId="{4CC9F989-F647-4ADA-8214-30CF2A03229D}" type="presOf" srcId="{8835D6E9-479D-4E78-956E-2648EB9E02CA}" destId="{A3DF3B78-772F-4359-8DB9-8FC211807BA1}" srcOrd="0" destOrd="0" presId="urn:microsoft.com/office/officeart/2005/8/layout/StepDownProcess"/>
    <dgm:cxn modelId="{D81AD3F0-80FD-4760-8E04-23334DF4217F}" srcId="{BAEC8A47-EB9F-4D40-88B8-619AB6A1BF1D}" destId="{8835D6E9-479D-4E78-956E-2648EB9E02CA}" srcOrd="0" destOrd="0" parTransId="{158913C9-DAD2-4576-8087-F545EAA0CBEF}" sibTransId="{31AE1DC3-0B32-4A23-8191-5ABAA0C558B7}"/>
    <dgm:cxn modelId="{33139449-83F0-4828-B4A3-89C0062A99F9}" type="presOf" srcId="{171FBCCF-15C1-443C-8C37-A91A8A40F093}" destId="{BA9FF782-DDB2-4D47-97E6-2F221035A0D0}" srcOrd="0" destOrd="0" presId="urn:microsoft.com/office/officeart/2005/8/layout/StepDownProcess"/>
    <dgm:cxn modelId="{CB0B748C-1BBB-4290-A6AA-7E5BBB434060}" type="presOf" srcId="{B2F48C43-685A-4FE8-B9A5-9FCE1289C16A}" destId="{BDF43623-D49A-4100-AE14-7D7EE1F8C98B}" srcOrd="0" destOrd="0" presId="urn:microsoft.com/office/officeart/2005/8/layout/StepDownProcess"/>
    <dgm:cxn modelId="{62D17442-B24D-484B-9ECE-870840B6B4B0}" srcId="{E10E4D8A-32CD-4D55-B4BE-DF930DE2F397}" destId="{171FBCCF-15C1-443C-8C37-A91A8A40F093}" srcOrd="0" destOrd="0" parTransId="{79A08A0A-5BFB-4FC9-B61D-0F57C1652FCC}" sibTransId="{F92457EB-4839-4E0B-9145-ED94662136DF}"/>
    <dgm:cxn modelId="{00492944-3DA5-4793-9E7D-0FB15B4F3292}" srcId="{5142BAD6-8E63-4FAF-80C0-3B2282AEA1FD}" destId="{B2F48C43-685A-4FE8-B9A5-9FCE1289C16A}" srcOrd="0" destOrd="0" parTransId="{8D67F3F9-B66B-4015-95B8-C0979675D1D0}" sibTransId="{CD523CBA-27E8-45F9-8BFF-8707B281D958}"/>
    <dgm:cxn modelId="{340686A2-C40C-4A50-B5A5-E42085D17DC1}" srcId="{D4599AFB-7C83-4858-B52F-E471FD80B079}" destId="{BAEC8A47-EB9F-4D40-88B8-619AB6A1BF1D}" srcOrd="0" destOrd="0" parTransId="{8DC982D0-7178-4CE5-A2CB-9951D90BA94F}" sibTransId="{1C48BDB7-AA8F-470F-B925-A569685157B6}"/>
    <dgm:cxn modelId="{A4047F90-F072-4F5D-BA48-2B29668F1681}" type="presOf" srcId="{D4599AFB-7C83-4858-B52F-E471FD80B079}" destId="{A23D9BDC-C518-47D8-8C43-46279C117093}" srcOrd="0" destOrd="0" presId="urn:microsoft.com/office/officeart/2005/8/layout/StepDownProcess"/>
    <dgm:cxn modelId="{4730C2DB-2988-42B8-A4D4-4C4E0E68063B}" type="presOf" srcId="{E10E4D8A-32CD-4D55-B4BE-DF930DE2F397}" destId="{9F30757E-33C5-4119-8EDF-F37E0E6D01A8}" srcOrd="0" destOrd="0" presId="urn:microsoft.com/office/officeart/2005/8/layout/StepDownProcess"/>
    <dgm:cxn modelId="{B8BFD4D9-F365-40A7-BE29-A9BC7CC86A3D}" type="presParOf" srcId="{A23D9BDC-C518-47D8-8C43-46279C117093}" destId="{D2CD6D36-C9AA-4FF8-BB1E-DDFF229C17C1}" srcOrd="0" destOrd="0" presId="urn:microsoft.com/office/officeart/2005/8/layout/StepDownProcess"/>
    <dgm:cxn modelId="{89C218D6-DADE-4A10-A73C-E17AB0496D8F}" type="presParOf" srcId="{D2CD6D36-C9AA-4FF8-BB1E-DDFF229C17C1}" destId="{BA6CEF46-EB05-4A1C-8EB3-0B420980129E}" srcOrd="0" destOrd="0" presId="urn:microsoft.com/office/officeart/2005/8/layout/StepDownProcess"/>
    <dgm:cxn modelId="{C989424D-9C14-4D63-8E5E-E7F80226C760}" type="presParOf" srcId="{D2CD6D36-C9AA-4FF8-BB1E-DDFF229C17C1}" destId="{669F37FD-5C3A-42D3-92FD-7B69BCCECB4C}" srcOrd="1" destOrd="0" presId="urn:microsoft.com/office/officeart/2005/8/layout/StepDownProcess"/>
    <dgm:cxn modelId="{00A5E1AE-AED9-4C71-8E75-F4548A17C0D6}" type="presParOf" srcId="{D2CD6D36-C9AA-4FF8-BB1E-DDFF229C17C1}" destId="{A3DF3B78-772F-4359-8DB9-8FC211807BA1}" srcOrd="2" destOrd="0" presId="urn:microsoft.com/office/officeart/2005/8/layout/StepDownProcess"/>
    <dgm:cxn modelId="{20BF42BA-C4B1-4366-9F79-C900D45D5708}" type="presParOf" srcId="{A23D9BDC-C518-47D8-8C43-46279C117093}" destId="{B6D3DED3-76EC-41AC-8A8D-F3E764EE3924}" srcOrd="1" destOrd="0" presId="urn:microsoft.com/office/officeart/2005/8/layout/StepDownProcess"/>
    <dgm:cxn modelId="{974A7E9A-0DE6-408C-9FE1-E2635EA4400B}" type="presParOf" srcId="{A23D9BDC-C518-47D8-8C43-46279C117093}" destId="{D65637DD-6A17-4124-9BC3-3648126E1FD1}" srcOrd="2" destOrd="0" presId="urn:microsoft.com/office/officeart/2005/8/layout/StepDownProcess"/>
    <dgm:cxn modelId="{48955CAA-6983-42B7-BD77-E953D30E47FE}" type="presParOf" srcId="{D65637DD-6A17-4124-9BC3-3648126E1FD1}" destId="{53A251A0-B944-4BA8-81C0-84031743A461}" srcOrd="0" destOrd="0" presId="urn:microsoft.com/office/officeart/2005/8/layout/StepDownProcess"/>
    <dgm:cxn modelId="{550266C9-07F3-42D5-A6B1-D0741B0CA3E0}" type="presParOf" srcId="{D65637DD-6A17-4124-9BC3-3648126E1FD1}" destId="{9F30757E-33C5-4119-8EDF-F37E0E6D01A8}" srcOrd="1" destOrd="0" presId="urn:microsoft.com/office/officeart/2005/8/layout/StepDownProcess"/>
    <dgm:cxn modelId="{5E0DC4D6-7653-4ADB-8FC7-0FD6F011249B}" type="presParOf" srcId="{D65637DD-6A17-4124-9BC3-3648126E1FD1}" destId="{BA9FF782-DDB2-4D47-97E6-2F221035A0D0}" srcOrd="2" destOrd="0" presId="urn:microsoft.com/office/officeart/2005/8/layout/StepDownProcess"/>
    <dgm:cxn modelId="{882BDC39-581A-4DBD-A1E0-C93557C4092A}" type="presParOf" srcId="{A23D9BDC-C518-47D8-8C43-46279C117093}" destId="{42FA6214-AF0F-4EA0-9BAD-A02F0EEF03C0}" srcOrd="3" destOrd="0" presId="urn:microsoft.com/office/officeart/2005/8/layout/StepDownProcess"/>
    <dgm:cxn modelId="{AD232C16-D859-41CD-B7FE-7050A1F5CEAA}" type="presParOf" srcId="{A23D9BDC-C518-47D8-8C43-46279C117093}" destId="{0E0FDB4A-DDB5-4868-877B-B6F3EC116C25}" srcOrd="4" destOrd="0" presId="urn:microsoft.com/office/officeart/2005/8/layout/StepDownProcess"/>
    <dgm:cxn modelId="{242C0D7C-EB34-48D3-9A65-CDBA302C5A3B}" type="presParOf" srcId="{0E0FDB4A-DDB5-4868-877B-B6F3EC116C25}" destId="{485F9950-F438-4A2B-AC67-C55BF8A103AE}" srcOrd="0" destOrd="0" presId="urn:microsoft.com/office/officeart/2005/8/layout/StepDownProcess"/>
    <dgm:cxn modelId="{98B21F30-EDFC-4B32-9593-FE20BF3EFCF1}" type="presParOf" srcId="{0E0FDB4A-DDB5-4868-877B-B6F3EC116C25}" destId="{BDF43623-D49A-4100-AE14-7D7EE1F8C98B}" srcOrd="1" destOrd="0" presId="urn:microsoft.com/office/officeart/2005/8/layout/StepDownProcess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AE6CB4-C484-43CF-A7ED-C76104F0022B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505BE5B3-CF3A-4814-BE17-528E8859F083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smtClean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Программные расходы составляют </a:t>
          </a:r>
        </a:p>
        <a:p>
          <a:r>
            <a:rPr lang="ru-RU" sz="1800" b="1" dirty="0" smtClean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7 150 220 рублей 00 </a:t>
          </a:r>
          <a:r>
            <a:rPr lang="ru-RU" sz="1800" b="1" dirty="0" smtClean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копеек</a:t>
          </a:r>
          <a:endParaRPr lang="ru-RU" sz="1800" b="1" dirty="0">
            <a:solidFill>
              <a:schemeClr val="bg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A3717F-850E-4411-8140-5D14D7C068F4}" type="parTrans" cxnId="{348C4ABE-8DD0-4225-9789-3024ED4DFA36}">
      <dgm:prSet/>
      <dgm:spPr/>
      <dgm:t>
        <a:bodyPr/>
        <a:lstStyle/>
        <a:p>
          <a:endParaRPr lang="ru-RU"/>
        </a:p>
      </dgm:t>
    </dgm:pt>
    <dgm:pt modelId="{D6248A6D-C195-4BCB-A912-A5BC38E6E6B7}" type="sibTrans" cxnId="{348C4ABE-8DD0-4225-9789-3024ED4DFA36}">
      <dgm:prSet/>
      <dgm:spPr/>
      <dgm:t>
        <a:bodyPr/>
        <a:lstStyle/>
        <a:p>
          <a:endParaRPr lang="ru-RU"/>
        </a:p>
      </dgm:t>
    </dgm:pt>
    <dgm:pt modelId="{42F3AADE-91BC-4F53-96CB-8E1EE585A2DA}">
      <dgm:prSet phldrT="[Текст]"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Непрограммные расходы </a:t>
          </a:r>
        </a:p>
        <a:p>
          <a:r>
            <a:rPr lang="ru-RU" sz="1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2 899 780 рублей 00 копеек</a:t>
          </a:r>
          <a:endParaRPr lang="ru-RU" sz="1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B4C55D-2479-4804-BFC2-D3961F801360}" type="parTrans" cxnId="{B93B9D0D-A25C-4E69-8DEC-354A7A29B104}">
      <dgm:prSet/>
      <dgm:spPr/>
      <dgm:t>
        <a:bodyPr/>
        <a:lstStyle/>
        <a:p>
          <a:endParaRPr lang="ru-RU"/>
        </a:p>
      </dgm:t>
    </dgm:pt>
    <dgm:pt modelId="{1F76F3BF-E57F-467A-A98E-C3ED1E5E11B0}" type="sibTrans" cxnId="{B93B9D0D-A25C-4E69-8DEC-354A7A29B104}">
      <dgm:prSet/>
      <dgm:spPr/>
      <dgm:t>
        <a:bodyPr/>
        <a:lstStyle/>
        <a:p>
          <a:endParaRPr lang="ru-RU"/>
        </a:p>
      </dgm:t>
    </dgm:pt>
    <dgm:pt modelId="{56727721-662E-44E6-9968-5331C400028A}">
      <dgm:prSet phldrT="[Текст]" custT="1"/>
      <dgm:spPr/>
      <dgm:t>
        <a:bodyPr/>
        <a:lstStyle/>
        <a:p>
          <a:pPr algn="ctr"/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Исполнение бюджета в </a:t>
          </a: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2021 </a:t>
          </a: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году планируется осуществлять в рамках </a:t>
          </a: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 </a:t>
          </a: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муниципальных программ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CCDF4B-C372-49E7-BC34-4D6B903DF579}" type="sibTrans" cxnId="{5E18BD50-DA70-4D34-AF62-E7CBF120FFFA}">
      <dgm:prSet/>
      <dgm:spPr/>
      <dgm:t>
        <a:bodyPr/>
        <a:lstStyle/>
        <a:p>
          <a:endParaRPr lang="ru-RU"/>
        </a:p>
      </dgm:t>
    </dgm:pt>
    <dgm:pt modelId="{85527C36-0B93-4DA0-8D8F-5987E02310B6}" type="parTrans" cxnId="{5E18BD50-DA70-4D34-AF62-E7CBF120FFFA}">
      <dgm:prSet/>
      <dgm:spPr/>
      <dgm:t>
        <a:bodyPr/>
        <a:lstStyle/>
        <a:p>
          <a:endParaRPr lang="ru-RU"/>
        </a:p>
      </dgm:t>
    </dgm:pt>
    <dgm:pt modelId="{86BEF549-315E-4A3F-B55E-B57D26A55129}" type="pres">
      <dgm:prSet presAssocID="{E6AE6CB4-C484-43CF-A7ED-C76104F0022B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86A4337D-FF19-472E-916A-D9FD8841784D}" type="pres">
      <dgm:prSet presAssocID="{505BE5B3-CF3A-4814-BE17-528E8859F083}" presName="parentText1" presStyleLbl="node1" presStyleIdx="0" presStyleCnt="2" custScaleX="67285" custScaleY="230242" custLinFactNeighborX="-20086" custLinFactNeighborY="-37376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F430F6-A5FF-4650-892D-A1CC762059F0}" type="pres">
      <dgm:prSet presAssocID="{505BE5B3-CF3A-4814-BE17-528E8859F083}" presName="childText1" presStyleLbl="solidAlignAcc1" presStyleIdx="0" presStyleCnt="1" custScaleY="47173" custLinFactNeighborX="-4265" custLinFactNeighborY="136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14EB7D-8A5B-4060-AAF1-418D36193991}" type="pres">
      <dgm:prSet presAssocID="{42F3AADE-91BC-4F53-96CB-8E1EE585A2DA}" presName="parentText2" presStyleLbl="node1" presStyleIdx="1" presStyleCnt="2" custScaleX="66948" custScaleY="153903" custLinFactNeighborX="-53408" custLinFactNeighborY="30689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F84ED9-DB10-4948-8242-08C07B273861}" type="presOf" srcId="{56727721-662E-44E6-9968-5331C400028A}" destId="{B2F430F6-A5FF-4650-892D-A1CC762059F0}" srcOrd="0" destOrd="0" presId="urn:microsoft.com/office/officeart/2009/3/layout/IncreasingArrowsProcess"/>
    <dgm:cxn modelId="{48538FDE-79FA-47AF-ABC3-45BC3366DE1D}" type="presOf" srcId="{505BE5B3-CF3A-4814-BE17-528E8859F083}" destId="{86A4337D-FF19-472E-916A-D9FD8841784D}" srcOrd="0" destOrd="0" presId="urn:microsoft.com/office/officeart/2009/3/layout/IncreasingArrowsProcess"/>
    <dgm:cxn modelId="{B93B9D0D-A25C-4E69-8DEC-354A7A29B104}" srcId="{E6AE6CB4-C484-43CF-A7ED-C76104F0022B}" destId="{42F3AADE-91BC-4F53-96CB-8E1EE585A2DA}" srcOrd="1" destOrd="0" parTransId="{39B4C55D-2479-4804-BFC2-D3961F801360}" sibTransId="{1F76F3BF-E57F-467A-A98E-C3ED1E5E11B0}"/>
    <dgm:cxn modelId="{C8226EEA-A459-4C2E-A95F-8F3B8EE5E3B9}" type="presOf" srcId="{E6AE6CB4-C484-43CF-A7ED-C76104F0022B}" destId="{86BEF549-315E-4A3F-B55E-B57D26A55129}" srcOrd="0" destOrd="0" presId="urn:microsoft.com/office/officeart/2009/3/layout/IncreasingArrowsProcess"/>
    <dgm:cxn modelId="{8D12F2AD-E55A-4DC0-8F75-A8F8B2F87ECF}" type="presOf" srcId="{42F3AADE-91BC-4F53-96CB-8E1EE585A2DA}" destId="{5914EB7D-8A5B-4060-AAF1-418D36193991}" srcOrd="0" destOrd="0" presId="urn:microsoft.com/office/officeart/2009/3/layout/IncreasingArrowsProcess"/>
    <dgm:cxn modelId="{348C4ABE-8DD0-4225-9789-3024ED4DFA36}" srcId="{E6AE6CB4-C484-43CF-A7ED-C76104F0022B}" destId="{505BE5B3-CF3A-4814-BE17-528E8859F083}" srcOrd="0" destOrd="0" parTransId="{8FA3717F-850E-4411-8140-5D14D7C068F4}" sibTransId="{D6248A6D-C195-4BCB-A912-A5BC38E6E6B7}"/>
    <dgm:cxn modelId="{5E18BD50-DA70-4D34-AF62-E7CBF120FFFA}" srcId="{505BE5B3-CF3A-4814-BE17-528E8859F083}" destId="{56727721-662E-44E6-9968-5331C400028A}" srcOrd="0" destOrd="0" parTransId="{85527C36-0B93-4DA0-8D8F-5987E02310B6}" sibTransId="{ACCCDF4B-C372-49E7-BC34-4D6B903DF579}"/>
    <dgm:cxn modelId="{BFAAD85A-FC82-4ACA-BEBD-713EDA6ED9B7}" type="presParOf" srcId="{86BEF549-315E-4A3F-B55E-B57D26A55129}" destId="{86A4337D-FF19-472E-916A-D9FD8841784D}" srcOrd="0" destOrd="0" presId="urn:microsoft.com/office/officeart/2009/3/layout/IncreasingArrowsProcess"/>
    <dgm:cxn modelId="{ED8DA5AF-599C-4324-926A-7432263B4480}" type="presParOf" srcId="{86BEF549-315E-4A3F-B55E-B57D26A55129}" destId="{B2F430F6-A5FF-4650-892D-A1CC762059F0}" srcOrd="1" destOrd="0" presId="urn:microsoft.com/office/officeart/2009/3/layout/IncreasingArrowsProcess"/>
    <dgm:cxn modelId="{7532B4C5-F94F-4AAE-9257-2D0BB4DC8148}" type="presParOf" srcId="{86BEF549-315E-4A3F-B55E-B57D26A55129}" destId="{5914EB7D-8A5B-4060-AAF1-418D36193991}" srcOrd="2" destOrd="0" presId="urn:microsoft.com/office/officeart/2009/3/layout/IncreasingArrowsProcess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80C7CD0-6DBA-40F9-9A5B-BC4F9FE12613}" type="doc">
      <dgm:prSet loTypeId="urn:microsoft.com/office/officeart/2008/layout/TitledPictureBlocks" loCatId="pictur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899476C3-2A81-4D3E-B134-8CFCB39DDA5F}">
      <dgm:prSet phldrT="[Текст]"/>
      <dgm:spPr>
        <a:noFill/>
      </dgm:spPr>
      <dgm:t>
        <a:bodyPr/>
        <a:lstStyle/>
        <a:p>
          <a:r>
            <a:rPr lang="ru-RU" b="1" dirty="0" smtClean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Всего запланировано расходов </a:t>
          </a:r>
        </a:p>
        <a:p>
          <a:r>
            <a:rPr lang="ru-RU" b="1" dirty="0" smtClean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10 050 000 руб. 00 </a:t>
          </a:r>
          <a:r>
            <a:rPr lang="ru-RU" b="1" dirty="0" smtClean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коп</a:t>
          </a:r>
          <a:endParaRPr lang="ru-RU" b="1" dirty="0">
            <a:solidFill>
              <a:schemeClr val="bg1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BD473711-348F-42AD-A069-E93A31031663}" type="parTrans" cxnId="{DD807393-647F-4FF4-8B70-CD0B72D049B7}">
      <dgm:prSet/>
      <dgm:spPr/>
      <dgm:t>
        <a:bodyPr/>
        <a:lstStyle/>
        <a:p>
          <a:endParaRPr lang="ru-RU"/>
        </a:p>
      </dgm:t>
    </dgm:pt>
    <dgm:pt modelId="{C25A868D-A6E6-409F-BC9B-3807AC39FBF4}" type="sibTrans" cxnId="{DD807393-647F-4FF4-8B70-CD0B72D049B7}">
      <dgm:prSet/>
      <dgm:spPr/>
      <dgm:t>
        <a:bodyPr/>
        <a:lstStyle/>
        <a:p>
          <a:endParaRPr lang="ru-RU"/>
        </a:p>
      </dgm:t>
    </dgm:pt>
    <dgm:pt modelId="{FF3FBEF2-79DA-4384-AA3F-65AC63EE0747}" type="pres">
      <dgm:prSet presAssocID="{780C7CD0-6DBA-40F9-9A5B-BC4F9FE12613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99B798D-E5F6-44C9-AE36-C821D618352D}" type="pres">
      <dgm:prSet presAssocID="{899476C3-2A81-4D3E-B134-8CFCB39DDA5F}" presName="composite" presStyleCnt="0"/>
      <dgm:spPr/>
    </dgm:pt>
    <dgm:pt modelId="{85E56B1B-9BD5-49B1-8FF2-65F4FD596629}" type="pres">
      <dgm:prSet presAssocID="{899476C3-2A81-4D3E-B134-8CFCB39DDA5F}" presName="ParentText" presStyleLbl="node1" presStyleIdx="0" presStyleCnt="1" custScaleX="88138" custScaleY="356630" custLinFactY="-5596" custLinFactNeighborX="29175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5F33CE-3F20-42E5-AD94-FC4397BE5053}" type="pres">
      <dgm:prSet presAssocID="{899476C3-2A81-4D3E-B134-8CFCB39DDA5F}" presName="Image" presStyleLbl="bgImgPlace1" presStyleIdx="0" presStyleCnt="1" custLinFactNeighborX="28947" custLinFactNeighborY="678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A7BAC3A0-0F57-44F3-B3C7-CC8D2140E7EE}" type="pres">
      <dgm:prSet presAssocID="{899476C3-2A81-4D3E-B134-8CFCB39DDA5F}" presName="ChildText" presStyleLbl="fgAcc1" presStyleIdx="0" presStyleCnt="0" custLinFactNeighborX="-16810" custLinFactNeighborY="475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30E6B1-B750-4379-A7C7-E26DB8153A71}" type="presOf" srcId="{899476C3-2A81-4D3E-B134-8CFCB39DDA5F}" destId="{85E56B1B-9BD5-49B1-8FF2-65F4FD596629}" srcOrd="0" destOrd="0" presId="urn:microsoft.com/office/officeart/2008/layout/TitledPictureBlocks"/>
    <dgm:cxn modelId="{CFFC8DF8-02B4-4E86-B752-1FFA00E01982}" type="presOf" srcId="{780C7CD0-6DBA-40F9-9A5B-BC4F9FE12613}" destId="{FF3FBEF2-79DA-4384-AA3F-65AC63EE0747}" srcOrd="0" destOrd="0" presId="urn:microsoft.com/office/officeart/2008/layout/TitledPictureBlocks"/>
    <dgm:cxn modelId="{DD807393-647F-4FF4-8B70-CD0B72D049B7}" srcId="{780C7CD0-6DBA-40F9-9A5B-BC4F9FE12613}" destId="{899476C3-2A81-4D3E-B134-8CFCB39DDA5F}" srcOrd="0" destOrd="0" parTransId="{BD473711-348F-42AD-A069-E93A31031663}" sibTransId="{C25A868D-A6E6-409F-BC9B-3807AC39FBF4}"/>
    <dgm:cxn modelId="{F162EAD8-BE6B-42F2-8DCF-7ECB46F81CDF}" type="presParOf" srcId="{FF3FBEF2-79DA-4384-AA3F-65AC63EE0747}" destId="{399B798D-E5F6-44C9-AE36-C821D618352D}" srcOrd="0" destOrd="0" presId="urn:microsoft.com/office/officeart/2008/layout/TitledPictureBlocks"/>
    <dgm:cxn modelId="{F2E92034-2803-42A3-8B0C-E36FAF53377A}" type="presParOf" srcId="{399B798D-E5F6-44C9-AE36-C821D618352D}" destId="{85E56B1B-9BD5-49B1-8FF2-65F4FD596629}" srcOrd="0" destOrd="0" presId="urn:microsoft.com/office/officeart/2008/layout/TitledPictureBlocks"/>
    <dgm:cxn modelId="{BB6AE4D9-CF12-4538-A0DD-ED0F3214A725}" type="presParOf" srcId="{399B798D-E5F6-44C9-AE36-C821D618352D}" destId="{495F33CE-3F20-42E5-AD94-FC4397BE5053}" srcOrd="1" destOrd="0" presId="urn:microsoft.com/office/officeart/2008/layout/TitledPictureBlocks"/>
    <dgm:cxn modelId="{ED1185A5-C310-435C-B807-D50AF7A38526}" type="presParOf" srcId="{399B798D-E5F6-44C9-AE36-C821D618352D}" destId="{A7BAC3A0-0F57-44F3-B3C7-CC8D2140E7EE}" srcOrd="2" destOrd="0" presId="urn:microsoft.com/office/officeart/2008/layout/TitledPictureBlocks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A004BFF-004F-454F-BE51-394B82C01312}" type="doc">
      <dgm:prSet loTypeId="urn:microsoft.com/office/officeart/2005/8/layout/default" loCatId="list" qsTypeId="urn:microsoft.com/office/officeart/2005/8/quickstyle/3d4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CDAFD0F-3855-498B-8F30-3C5F5CC7BD6F}">
      <dgm:prSet phldrT="[Текст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ru-RU" sz="1200" baseline="0" dirty="0" smtClean="0"/>
            <a:t>Муниципальная программа  «Уличное освещение Золотодолинского сельского поселения </a:t>
          </a:r>
          <a:r>
            <a:rPr lang="ru-RU" sz="1200" baseline="0" dirty="0" smtClean="0"/>
            <a:t>на 2021-2023 годы</a:t>
          </a:r>
          <a:r>
            <a:rPr lang="ru-RU" sz="1200" baseline="0" dirty="0" smtClean="0"/>
            <a:t>» </a:t>
          </a:r>
        </a:p>
        <a:p>
          <a:r>
            <a:rPr lang="ru-RU" sz="1200" baseline="0" dirty="0" smtClean="0"/>
            <a:t>100 000 рублей 00 копеек </a:t>
          </a:r>
          <a:endParaRPr lang="ru-RU" sz="1200" baseline="0" dirty="0" smtClean="0"/>
        </a:p>
      </dgm:t>
    </dgm:pt>
    <dgm:pt modelId="{74057136-9EC2-43D8-8FBD-397FFC1628C8}" type="parTrans" cxnId="{4A0C4487-05DA-413A-BD07-62554CFAF2AC}">
      <dgm:prSet/>
      <dgm:spPr/>
      <dgm:t>
        <a:bodyPr/>
        <a:lstStyle/>
        <a:p>
          <a:endParaRPr lang="ru-RU"/>
        </a:p>
      </dgm:t>
    </dgm:pt>
    <dgm:pt modelId="{0AE358CD-881E-428F-8C14-17D562ABA764}" type="sibTrans" cxnId="{4A0C4487-05DA-413A-BD07-62554CFAF2AC}">
      <dgm:prSet/>
      <dgm:spPr/>
      <dgm:t>
        <a:bodyPr/>
        <a:lstStyle/>
        <a:p>
          <a:endParaRPr lang="ru-RU"/>
        </a:p>
      </dgm:t>
    </dgm:pt>
    <dgm:pt modelId="{7F8C6BEF-5F27-4FB4-8DEC-2FA672493351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ru-RU" sz="1200" baseline="0" dirty="0" smtClean="0"/>
            <a:t>Муниципальная программа "Развитие культуры в Золотодолинском сельском поселении на </a:t>
          </a:r>
          <a:r>
            <a:rPr lang="ru-RU" sz="1200" baseline="0" dirty="0" smtClean="0"/>
            <a:t>2021-2023 </a:t>
          </a:r>
          <a:r>
            <a:rPr lang="ru-RU" sz="1200" baseline="0" dirty="0" smtClean="0"/>
            <a:t>годы" </a:t>
          </a:r>
        </a:p>
        <a:p>
          <a:r>
            <a:rPr lang="ru-RU" sz="1200" baseline="0" dirty="0" smtClean="0"/>
            <a:t>2 291 000 рублей 00 копеек</a:t>
          </a:r>
          <a:endParaRPr lang="ru-RU" sz="1200" baseline="0" dirty="0" smtClean="0"/>
        </a:p>
      </dgm:t>
    </dgm:pt>
    <dgm:pt modelId="{EB12531B-C65E-4679-A69F-30DDC975A1B0}" type="parTrans" cxnId="{0D6DC534-773E-4EB5-9594-FF5AFBB03328}">
      <dgm:prSet/>
      <dgm:spPr/>
      <dgm:t>
        <a:bodyPr/>
        <a:lstStyle/>
        <a:p>
          <a:endParaRPr lang="ru-RU"/>
        </a:p>
      </dgm:t>
    </dgm:pt>
    <dgm:pt modelId="{45AE15F2-656D-4F0C-AD70-1AE8B89752FB}" type="sibTrans" cxnId="{0D6DC534-773E-4EB5-9594-FF5AFBB03328}">
      <dgm:prSet/>
      <dgm:spPr/>
      <dgm:t>
        <a:bodyPr/>
        <a:lstStyle/>
        <a:p>
          <a:endParaRPr lang="ru-RU"/>
        </a:p>
      </dgm:t>
    </dgm:pt>
    <dgm:pt modelId="{76986C41-F273-4692-813F-3360B3ECCC12}">
      <dgm:prSet phldrT="[Текст]" custT="1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ru-RU" sz="1100" baseline="0" dirty="0" smtClean="0"/>
            <a:t>Муниципальная программа «Формирование современной городской среды на территории Золотодолинского сельского поселения Партизанского муниципального района Приморского края на </a:t>
          </a:r>
          <a:r>
            <a:rPr lang="ru-RU" sz="1100" baseline="0" dirty="0" smtClean="0"/>
            <a:t>2020-2027 </a:t>
          </a:r>
          <a:r>
            <a:rPr lang="ru-RU" sz="1100" baseline="0" dirty="0" smtClean="0"/>
            <a:t>годы»</a:t>
          </a:r>
        </a:p>
        <a:p>
          <a:r>
            <a:rPr lang="ru-RU" sz="1100" baseline="0" dirty="0" smtClean="0"/>
            <a:t>3 030 303 рубля 04 копейки</a:t>
          </a:r>
          <a:endParaRPr lang="ru-RU" sz="1100" baseline="0" dirty="0" smtClean="0"/>
        </a:p>
      </dgm:t>
    </dgm:pt>
    <dgm:pt modelId="{D11589FD-6659-4F5B-95F3-AFEFEDE23213}" type="parTrans" cxnId="{FFF8392A-3888-40D0-9AC9-E83617D5A59B}">
      <dgm:prSet/>
      <dgm:spPr/>
      <dgm:t>
        <a:bodyPr/>
        <a:lstStyle/>
        <a:p>
          <a:endParaRPr lang="ru-RU"/>
        </a:p>
      </dgm:t>
    </dgm:pt>
    <dgm:pt modelId="{3ADDE335-3A34-4FEB-98A4-F2A1FBD59C43}" type="sibTrans" cxnId="{FFF8392A-3888-40D0-9AC9-E83617D5A59B}">
      <dgm:prSet/>
      <dgm:spPr/>
      <dgm:t>
        <a:bodyPr/>
        <a:lstStyle/>
        <a:p>
          <a:endParaRPr lang="ru-RU"/>
        </a:p>
      </dgm:t>
    </dgm:pt>
    <dgm:pt modelId="{C79B6B4F-7F0F-4AAF-8E14-145B1B6DFE15}">
      <dgm:prSet phldrT="[Текст]" custT="1"/>
      <dgm:spPr/>
      <dgm:t>
        <a:bodyPr/>
        <a:lstStyle/>
        <a:p>
          <a:r>
            <a:rPr lang="ru-RU" sz="1200" baseline="0" dirty="0" smtClean="0"/>
            <a:t>Муниципальная программа «Обеспечение пожарной безопасности в Золотодолинском сельском </a:t>
          </a:r>
          <a:r>
            <a:rPr lang="ru-RU" sz="1200" baseline="0" dirty="0" smtClean="0"/>
            <a:t>поселении на 2021-2023 годы» </a:t>
          </a:r>
          <a:endParaRPr lang="ru-RU" sz="1200" baseline="0" dirty="0" smtClean="0"/>
        </a:p>
        <a:p>
          <a:r>
            <a:rPr lang="ru-RU" sz="1200" baseline="0" dirty="0" smtClean="0"/>
            <a:t>30 000 </a:t>
          </a:r>
          <a:r>
            <a:rPr lang="ru-RU" sz="1200" baseline="0" dirty="0" smtClean="0"/>
            <a:t>рублей 00 копеек</a:t>
          </a:r>
          <a:endParaRPr lang="ru-RU" sz="1200" baseline="0" dirty="0" smtClean="0"/>
        </a:p>
      </dgm:t>
    </dgm:pt>
    <dgm:pt modelId="{86185488-4852-4F1A-A90D-E5ADCDA9650B}" type="parTrans" cxnId="{8EB6C2C8-4F2A-42F4-BA70-C99001B5C804}">
      <dgm:prSet/>
      <dgm:spPr/>
      <dgm:t>
        <a:bodyPr/>
        <a:lstStyle/>
        <a:p>
          <a:endParaRPr lang="ru-RU"/>
        </a:p>
      </dgm:t>
    </dgm:pt>
    <dgm:pt modelId="{668A6412-B396-4A53-B2B3-26A437AB9B2A}" type="sibTrans" cxnId="{8EB6C2C8-4F2A-42F4-BA70-C99001B5C804}">
      <dgm:prSet/>
      <dgm:spPr/>
      <dgm:t>
        <a:bodyPr/>
        <a:lstStyle/>
        <a:p>
          <a:endParaRPr lang="ru-RU"/>
        </a:p>
      </dgm:t>
    </dgm:pt>
    <dgm:pt modelId="{79E0EABE-2CA0-470D-B2CA-3812BB6AF9DA}">
      <dgm:prSet phldrT="[Текст]" custT="1"/>
      <dgm:spPr/>
      <dgm:t>
        <a:bodyPr/>
        <a:lstStyle/>
        <a:p>
          <a:r>
            <a:rPr lang="ru-RU" sz="1100" baseline="0" dirty="0" smtClean="0"/>
            <a:t>Муниципальная программа « Материально-техническое обеспечение деятельности МКУ «</a:t>
          </a:r>
          <a:r>
            <a:rPr lang="ru-RU" sz="1100" baseline="0" dirty="0" smtClean="0"/>
            <a:t>Административно-хозяйственное управление Золотодолинского </a:t>
          </a:r>
          <a:r>
            <a:rPr lang="ru-RU" sz="1100" baseline="0" dirty="0" smtClean="0"/>
            <a:t>сельского поселения</a:t>
          </a:r>
          <a:r>
            <a:rPr lang="ru-RU" sz="1100" baseline="0" dirty="0" smtClean="0"/>
            <a:t>» </a:t>
          </a:r>
          <a:r>
            <a:rPr lang="ru-RU" sz="1100" baseline="0" dirty="0" smtClean="0"/>
            <a:t>на </a:t>
          </a:r>
          <a:r>
            <a:rPr lang="ru-RU" sz="1100" baseline="0" dirty="0" smtClean="0"/>
            <a:t>2020-2023 </a:t>
          </a:r>
          <a:r>
            <a:rPr lang="ru-RU" sz="1100" baseline="0" dirty="0" smtClean="0"/>
            <a:t>годы</a:t>
          </a:r>
        </a:p>
        <a:p>
          <a:r>
            <a:rPr lang="ru-RU" sz="1100" baseline="0" dirty="0" smtClean="0"/>
            <a:t> </a:t>
          </a:r>
          <a:r>
            <a:rPr lang="ru-RU" sz="1100" baseline="0" dirty="0" smtClean="0"/>
            <a:t>1 455 660 рублей 00 копеек</a:t>
          </a:r>
          <a:endParaRPr lang="ru-RU" sz="1100" baseline="0" dirty="0"/>
        </a:p>
      </dgm:t>
    </dgm:pt>
    <dgm:pt modelId="{8A5440F9-61E4-4430-AF09-2ECA8E08A9F4}" type="parTrans" cxnId="{8D282F4E-5960-4622-BA6A-D2B87496F6D9}">
      <dgm:prSet/>
      <dgm:spPr/>
      <dgm:t>
        <a:bodyPr/>
        <a:lstStyle/>
        <a:p>
          <a:endParaRPr lang="ru-RU"/>
        </a:p>
      </dgm:t>
    </dgm:pt>
    <dgm:pt modelId="{9A8DC2FA-FB0F-42E0-8476-EC337CEEFEBF}" type="sibTrans" cxnId="{8D282F4E-5960-4622-BA6A-D2B87496F6D9}">
      <dgm:prSet/>
      <dgm:spPr/>
      <dgm:t>
        <a:bodyPr/>
        <a:lstStyle/>
        <a:p>
          <a:endParaRPr lang="ru-RU"/>
        </a:p>
      </dgm:t>
    </dgm:pt>
    <dgm:pt modelId="{C77A88E6-ACBE-4534-95C7-70A38EAC9435}">
      <dgm:prSet phldrT="[Текст]"/>
      <dgm:spPr/>
      <dgm:t>
        <a:bodyPr/>
        <a:lstStyle/>
        <a:p>
          <a:r>
            <a:rPr lang="ru-RU" baseline="0" dirty="0" smtClean="0"/>
            <a:t>Муниципальная программа «Благоустройство в Золотодолинском сельском поселении на </a:t>
          </a:r>
          <a:r>
            <a:rPr lang="ru-RU" baseline="0" dirty="0" smtClean="0"/>
            <a:t>2021-2023 </a:t>
          </a:r>
          <a:r>
            <a:rPr lang="ru-RU" baseline="0" dirty="0" smtClean="0"/>
            <a:t>годы» </a:t>
          </a:r>
        </a:p>
        <a:p>
          <a:r>
            <a:rPr lang="ru-RU" baseline="0" dirty="0" smtClean="0"/>
            <a:t>243 256 рублей 96 копеек</a:t>
          </a:r>
          <a:endParaRPr lang="ru-RU" baseline="0" dirty="0" smtClean="0"/>
        </a:p>
      </dgm:t>
    </dgm:pt>
    <dgm:pt modelId="{8EA1EB29-BBB0-4140-B387-7861A0F4354A}" type="parTrans" cxnId="{3C80E402-31FA-4BC2-8FA2-0501671458F4}">
      <dgm:prSet/>
      <dgm:spPr/>
      <dgm:t>
        <a:bodyPr/>
        <a:lstStyle/>
        <a:p>
          <a:endParaRPr lang="ru-RU"/>
        </a:p>
      </dgm:t>
    </dgm:pt>
    <dgm:pt modelId="{E73FD2AE-FCD9-4858-A7F4-53DA37765538}" type="sibTrans" cxnId="{3C80E402-31FA-4BC2-8FA2-0501671458F4}">
      <dgm:prSet/>
      <dgm:spPr/>
      <dgm:t>
        <a:bodyPr/>
        <a:lstStyle/>
        <a:p>
          <a:endParaRPr lang="ru-RU"/>
        </a:p>
      </dgm:t>
    </dgm:pt>
    <dgm:pt modelId="{1A96A494-E66B-42A0-8D4C-D1909AA4164F}" type="pres">
      <dgm:prSet presAssocID="{3A004BFF-004F-454F-BE51-394B82C0131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B98515-1D67-4048-ACAF-36E2DA1600C8}" type="pres">
      <dgm:prSet presAssocID="{CCDAFD0F-3855-498B-8F30-3C5F5CC7BD6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804478-2AF8-4030-83F7-7AE20D6D3647}" type="pres">
      <dgm:prSet presAssocID="{0AE358CD-881E-428F-8C14-17D562ABA764}" presName="sibTrans" presStyleCnt="0"/>
      <dgm:spPr/>
      <dgm:t>
        <a:bodyPr/>
        <a:lstStyle/>
        <a:p>
          <a:endParaRPr lang="ru-RU"/>
        </a:p>
      </dgm:t>
    </dgm:pt>
    <dgm:pt modelId="{D677B149-AED9-4E65-8DC8-E297D2D653A7}" type="pres">
      <dgm:prSet presAssocID="{7F8C6BEF-5F27-4FB4-8DEC-2FA67249335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C871B0-4DF1-4BBF-B8AD-32B52F212872}" type="pres">
      <dgm:prSet presAssocID="{45AE15F2-656D-4F0C-AD70-1AE8B89752FB}" presName="sibTrans" presStyleCnt="0"/>
      <dgm:spPr/>
      <dgm:t>
        <a:bodyPr/>
        <a:lstStyle/>
        <a:p>
          <a:endParaRPr lang="ru-RU"/>
        </a:p>
      </dgm:t>
    </dgm:pt>
    <dgm:pt modelId="{E800FF82-7059-48F1-A898-1E13505A70AC}" type="pres">
      <dgm:prSet presAssocID="{76986C41-F273-4692-813F-3360B3ECCC12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AFCFE3-4F89-4008-9EDD-F0F91F6B07F7}" type="pres">
      <dgm:prSet presAssocID="{3ADDE335-3A34-4FEB-98A4-F2A1FBD59C43}" presName="sibTrans" presStyleCnt="0"/>
      <dgm:spPr/>
      <dgm:t>
        <a:bodyPr/>
        <a:lstStyle/>
        <a:p>
          <a:endParaRPr lang="ru-RU"/>
        </a:p>
      </dgm:t>
    </dgm:pt>
    <dgm:pt modelId="{F9AE9BBE-F509-4AEA-85E2-A3FDABB271DC}" type="pres">
      <dgm:prSet presAssocID="{C79B6B4F-7F0F-4AAF-8E14-145B1B6DFE15}" presName="node" presStyleLbl="node1" presStyleIdx="3" presStyleCnt="6" custLinFactNeighborX="-7516" custLinFactNeighborY="197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D06B2A-49BA-4794-BD24-452908CFF00D}" type="pres">
      <dgm:prSet presAssocID="{668A6412-B396-4A53-B2B3-26A437AB9B2A}" presName="sibTrans" presStyleCnt="0"/>
      <dgm:spPr/>
      <dgm:t>
        <a:bodyPr/>
        <a:lstStyle/>
        <a:p>
          <a:endParaRPr lang="ru-RU"/>
        </a:p>
      </dgm:t>
    </dgm:pt>
    <dgm:pt modelId="{1BA3C46E-53AC-4307-901D-EBD71BC1A8AD}" type="pres">
      <dgm:prSet presAssocID="{79E0EABE-2CA0-470D-B2CA-3812BB6AF9DA}" presName="node" presStyleLbl="node1" presStyleIdx="4" presStyleCnt="6" custAng="0" custLinFactNeighborX="-2957" custLinFactNeighborY="253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E6068E-D069-4D51-8810-E7DC99D26016}" type="pres">
      <dgm:prSet presAssocID="{9A8DC2FA-FB0F-42E0-8476-EC337CEEFEBF}" presName="sibTrans" presStyleCnt="0"/>
      <dgm:spPr/>
    </dgm:pt>
    <dgm:pt modelId="{9BEC0E5E-6D9B-4DFC-B484-F119E8B7F849}" type="pres">
      <dgm:prSet presAssocID="{C77A88E6-ACBE-4534-95C7-70A38EAC9435}" presName="node" presStyleLbl="node1" presStyleIdx="5" presStyleCnt="6" custLinFactNeighborX="-7516" custLinFactNeighborY="197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4001A6E-7938-46EC-888C-15B6490B3DF1}" type="presOf" srcId="{7F8C6BEF-5F27-4FB4-8DEC-2FA672493351}" destId="{D677B149-AED9-4E65-8DC8-E297D2D653A7}" srcOrd="0" destOrd="0" presId="urn:microsoft.com/office/officeart/2005/8/layout/default"/>
    <dgm:cxn modelId="{4A0C4487-05DA-413A-BD07-62554CFAF2AC}" srcId="{3A004BFF-004F-454F-BE51-394B82C01312}" destId="{CCDAFD0F-3855-498B-8F30-3C5F5CC7BD6F}" srcOrd="0" destOrd="0" parTransId="{74057136-9EC2-43D8-8FBD-397FFC1628C8}" sibTransId="{0AE358CD-881E-428F-8C14-17D562ABA764}"/>
    <dgm:cxn modelId="{787FD918-13A0-48E4-9732-18BF9F7FF4F1}" type="presOf" srcId="{C79B6B4F-7F0F-4AAF-8E14-145B1B6DFE15}" destId="{F9AE9BBE-F509-4AEA-85E2-A3FDABB271DC}" srcOrd="0" destOrd="0" presId="urn:microsoft.com/office/officeart/2005/8/layout/default"/>
    <dgm:cxn modelId="{474B5E41-DC8B-4B88-95BE-AD1A22CF9B62}" type="presOf" srcId="{76986C41-F273-4692-813F-3360B3ECCC12}" destId="{E800FF82-7059-48F1-A898-1E13505A70AC}" srcOrd="0" destOrd="0" presId="urn:microsoft.com/office/officeart/2005/8/layout/default"/>
    <dgm:cxn modelId="{0D6DC534-773E-4EB5-9594-FF5AFBB03328}" srcId="{3A004BFF-004F-454F-BE51-394B82C01312}" destId="{7F8C6BEF-5F27-4FB4-8DEC-2FA672493351}" srcOrd="1" destOrd="0" parTransId="{EB12531B-C65E-4679-A69F-30DDC975A1B0}" sibTransId="{45AE15F2-656D-4F0C-AD70-1AE8B89752FB}"/>
    <dgm:cxn modelId="{3C80E402-31FA-4BC2-8FA2-0501671458F4}" srcId="{3A004BFF-004F-454F-BE51-394B82C01312}" destId="{C77A88E6-ACBE-4534-95C7-70A38EAC9435}" srcOrd="5" destOrd="0" parTransId="{8EA1EB29-BBB0-4140-B387-7861A0F4354A}" sibTransId="{E73FD2AE-FCD9-4858-A7F4-53DA37765538}"/>
    <dgm:cxn modelId="{FFF8392A-3888-40D0-9AC9-E83617D5A59B}" srcId="{3A004BFF-004F-454F-BE51-394B82C01312}" destId="{76986C41-F273-4692-813F-3360B3ECCC12}" srcOrd="2" destOrd="0" parTransId="{D11589FD-6659-4F5B-95F3-AFEFEDE23213}" sibTransId="{3ADDE335-3A34-4FEB-98A4-F2A1FBD59C43}"/>
    <dgm:cxn modelId="{2692E7A7-A43A-43EC-8D03-67267119DBC1}" type="presOf" srcId="{3A004BFF-004F-454F-BE51-394B82C01312}" destId="{1A96A494-E66B-42A0-8D4C-D1909AA4164F}" srcOrd="0" destOrd="0" presId="urn:microsoft.com/office/officeart/2005/8/layout/default"/>
    <dgm:cxn modelId="{4819782F-79C5-4776-BFB9-3F3216BDD3BA}" type="presOf" srcId="{CCDAFD0F-3855-498B-8F30-3C5F5CC7BD6F}" destId="{2EB98515-1D67-4048-ACAF-36E2DA1600C8}" srcOrd="0" destOrd="0" presId="urn:microsoft.com/office/officeart/2005/8/layout/default"/>
    <dgm:cxn modelId="{8EB6C2C8-4F2A-42F4-BA70-C99001B5C804}" srcId="{3A004BFF-004F-454F-BE51-394B82C01312}" destId="{C79B6B4F-7F0F-4AAF-8E14-145B1B6DFE15}" srcOrd="3" destOrd="0" parTransId="{86185488-4852-4F1A-A90D-E5ADCDA9650B}" sibTransId="{668A6412-B396-4A53-B2B3-26A437AB9B2A}"/>
    <dgm:cxn modelId="{60001226-6EE3-4F1B-B166-89E8E9DC69BC}" type="presOf" srcId="{79E0EABE-2CA0-470D-B2CA-3812BB6AF9DA}" destId="{1BA3C46E-53AC-4307-901D-EBD71BC1A8AD}" srcOrd="0" destOrd="0" presId="urn:microsoft.com/office/officeart/2005/8/layout/default"/>
    <dgm:cxn modelId="{98D6A1DA-F3AE-4CF3-980E-5EEE088BFB71}" type="presOf" srcId="{C77A88E6-ACBE-4534-95C7-70A38EAC9435}" destId="{9BEC0E5E-6D9B-4DFC-B484-F119E8B7F849}" srcOrd="0" destOrd="0" presId="urn:microsoft.com/office/officeart/2005/8/layout/default"/>
    <dgm:cxn modelId="{8D282F4E-5960-4622-BA6A-D2B87496F6D9}" srcId="{3A004BFF-004F-454F-BE51-394B82C01312}" destId="{79E0EABE-2CA0-470D-B2CA-3812BB6AF9DA}" srcOrd="4" destOrd="0" parTransId="{8A5440F9-61E4-4430-AF09-2ECA8E08A9F4}" sibTransId="{9A8DC2FA-FB0F-42E0-8476-EC337CEEFEBF}"/>
    <dgm:cxn modelId="{0EDB0376-5690-47D9-B4CD-763AEABC5929}" type="presParOf" srcId="{1A96A494-E66B-42A0-8D4C-D1909AA4164F}" destId="{2EB98515-1D67-4048-ACAF-36E2DA1600C8}" srcOrd="0" destOrd="0" presId="urn:microsoft.com/office/officeart/2005/8/layout/default"/>
    <dgm:cxn modelId="{5CD8BA18-5300-4B81-8FB4-F808AD93A4E0}" type="presParOf" srcId="{1A96A494-E66B-42A0-8D4C-D1909AA4164F}" destId="{57804478-2AF8-4030-83F7-7AE20D6D3647}" srcOrd="1" destOrd="0" presId="urn:microsoft.com/office/officeart/2005/8/layout/default"/>
    <dgm:cxn modelId="{1B62E6EE-D664-4BA2-B8A3-352A79368F46}" type="presParOf" srcId="{1A96A494-E66B-42A0-8D4C-D1909AA4164F}" destId="{D677B149-AED9-4E65-8DC8-E297D2D653A7}" srcOrd="2" destOrd="0" presId="urn:microsoft.com/office/officeart/2005/8/layout/default"/>
    <dgm:cxn modelId="{EABA9135-1618-4FC7-AD69-D39D3D985C80}" type="presParOf" srcId="{1A96A494-E66B-42A0-8D4C-D1909AA4164F}" destId="{27C871B0-4DF1-4BBF-B8AD-32B52F212872}" srcOrd="3" destOrd="0" presId="urn:microsoft.com/office/officeart/2005/8/layout/default"/>
    <dgm:cxn modelId="{9DB9C185-2D99-404E-9AD2-BEB1E8EF26F0}" type="presParOf" srcId="{1A96A494-E66B-42A0-8D4C-D1909AA4164F}" destId="{E800FF82-7059-48F1-A898-1E13505A70AC}" srcOrd="4" destOrd="0" presId="urn:microsoft.com/office/officeart/2005/8/layout/default"/>
    <dgm:cxn modelId="{882C2141-E584-4D3A-A3B7-4136F20FDBC4}" type="presParOf" srcId="{1A96A494-E66B-42A0-8D4C-D1909AA4164F}" destId="{A0AFCFE3-4F89-4008-9EDD-F0F91F6B07F7}" srcOrd="5" destOrd="0" presId="urn:microsoft.com/office/officeart/2005/8/layout/default"/>
    <dgm:cxn modelId="{E38E1505-EADF-4A8C-9ADF-80DEA0BA281C}" type="presParOf" srcId="{1A96A494-E66B-42A0-8D4C-D1909AA4164F}" destId="{F9AE9BBE-F509-4AEA-85E2-A3FDABB271DC}" srcOrd="6" destOrd="0" presId="urn:microsoft.com/office/officeart/2005/8/layout/default"/>
    <dgm:cxn modelId="{7EF1C833-1190-4E66-A712-357832FE660E}" type="presParOf" srcId="{1A96A494-E66B-42A0-8D4C-D1909AA4164F}" destId="{88D06B2A-49BA-4794-BD24-452908CFF00D}" srcOrd="7" destOrd="0" presId="urn:microsoft.com/office/officeart/2005/8/layout/default"/>
    <dgm:cxn modelId="{EEF442FA-323F-407D-A40D-706F77085396}" type="presParOf" srcId="{1A96A494-E66B-42A0-8D4C-D1909AA4164F}" destId="{1BA3C46E-53AC-4307-901D-EBD71BC1A8AD}" srcOrd="8" destOrd="0" presId="urn:microsoft.com/office/officeart/2005/8/layout/default"/>
    <dgm:cxn modelId="{B7EDD213-DFB6-44CC-BBC4-2B704EC4DA07}" type="presParOf" srcId="{1A96A494-E66B-42A0-8D4C-D1909AA4164F}" destId="{49E6068E-D069-4D51-8810-E7DC99D26016}" srcOrd="9" destOrd="0" presId="urn:microsoft.com/office/officeart/2005/8/layout/default"/>
    <dgm:cxn modelId="{59BCF36B-2C0C-4357-A1FD-22036B22500D}" type="presParOf" srcId="{1A96A494-E66B-42A0-8D4C-D1909AA4164F}" destId="{9BEC0E5E-6D9B-4DFC-B484-F119E8B7F849}" srcOrd="10" destOrd="0" presId="urn:microsoft.com/office/officeart/2005/8/layout/defaul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6A4337D-FF19-472E-916A-D9FD8841784D}">
      <dsp:nvSpPr>
        <dsp:cNvPr id="0" name=""/>
        <dsp:cNvSpPr/>
      </dsp:nvSpPr>
      <dsp:spPr>
        <a:xfrm>
          <a:off x="63819" y="52099"/>
          <a:ext cx="5988992" cy="2984904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205807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smtClean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Программные расходы составляют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940 356,796 тыс.рублей (90,9%)</a:t>
          </a:r>
          <a:endParaRPr lang="ru-RU" sz="1800" b="1" kern="1200" dirty="0">
            <a:solidFill>
              <a:schemeClr val="bg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819" y="52099"/>
        <a:ext cx="5988992" cy="2984904"/>
      </dsp:txXfrm>
    </dsp:sp>
    <dsp:sp modelId="{B2F430F6-A5FF-4650-892D-A1CC762059F0}">
      <dsp:nvSpPr>
        <dsp:cNvPr id="0" name=""/>
        <dsp:cNvSpPr/>
      </dsp:nvSpPr>
      <dsp:spPr>
        <a:xfrm>
          <a:off x="220303" y="3541693"/>
          <a:ext cx="4112230" cy="13650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Исполнение бюджета в 2019 году планируется осуществлять </a:t>
          </a: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</a:t>
          </a: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рамках 23 муниципальных программ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0303" y="3541693"/>
        <a:ext cx="4112230" cy="1365035"/>
      </dsp:txXfrm>
    </dsp:sp>
    <dsp:sp modelId="{5914EB7D-8A5B-4060-AAF1-418D36193991}">
      <dsp:nvSpPr>
        <dsp:cNvPr id="0" name=""/>
        <dsp:cNvSpPr/>
      </dsp:nvSpPr>
      <dsp:spPr>
        <a:xfrm>
          <a:off x="2296211" y="1646083"/>
          <a:ext cx="3205939" cy="1995229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-360000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254000" bIns="205807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Непрограммные расходы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94 647,119 тыс.рублей ( 9,1%)</a:t>
          </a:r>
          <a:endParaRPr lang="ru-RU" sz="12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96211" y="1646083"/>
        <a:ext cx="3205939" cy="199522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5F33CE-3F20-42E5-AD94-FC4397BE5053}">
      <dsp:nvSpPr>
        <dsp:cNvPr id="0" name=""/>
        <dsp:cNvSpPr/>
      </dsp:nvSpPr>
      <dsp:spPr>
        <a:xfrm>
          <a:off x="754741" y="1750052"/>
          <a:ext cx="2607320" cy="2209166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E56B1B-9BD5-49B1-8FF2-65F4FD596629}">
      <dsp:nvSpPr>
        <dsp:cNvPr id="0" name=""/>
        <dsp:cNvSpPr/>
      </dsp:nvSpPr>
      <dsp:spPr>
        <a:xfrm>
          <a:off x="915325" y="289188"/>
          <a:ext cx="2298040" cy="1356655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Всего расходов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1 035 003,915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тыс. рублей</a:t>
          </a:r>
          <a:endParaRPr lang="ru-RU" sz="2300" b="1" kern="1200" dirty="0">
            <a:solidFill>
              <a:schemeClr val="bg1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915325" y="289188"/>
        <a:ext cx="2298040" cy="1356655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EB98515-1D67-4048-ACAF-36E2DA1600C8}">
      <dsp:nvSpPr>
        <dsp:cNvPr id="0" name=""/>
        <dsp:cNvSpPr/>
      </dsp:nvSpPr>
      <dsp:spPr>
        <a:xfrm>
          <a:off x="386746" y="3593"/>
          <a:ext cx="2294323" cy="137659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baseline="0" dirty="0" smtClean="0"/>
            <a:t>Муниципальная программа  "Развитие муниципальной службы в администрации Партизанского муниципального района на 2016-2021 годы»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baseline="0" dirty="0" smtClean="0"/>
            <a:t>472,6  тыс.руб.</a:t>
          </a:r>
        </a:p>
      </dsp:txBody>
      <dsp:txXfrm>
        <a:off x="386746" y="3593"/>
        <a:ext cx="2294323" cy="1376594"/>
      </dsp:txXfrm>
    </dsp:sp>
    <dsp:sp modelId="{787C0336-BCA0-4E38-AB23-3F92D9F62272}">
      <dsp:nvSpPr>
        <dsp:cNvPr id="0" name=""/>
        <dsp:cNvSpPr/>
      </dsp:nvSpPr>
      <dsp:spPr>
        <a:xfrm>
          <a:off x="3000393" y="3095630"/>
          <a:ext cx="2294323" cy="1376594"/>
        </a:xfrm>
        <a:prstGeom prst="rect">
          <a:avLst/>
        </a:prstGeom>
        <a:solidFill>
          <a:schemeClr val="accent3">
            <a:hueOff val="2050001"/>
            <a:satOff val="0"/>
            <a:lumOff val="-2059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baseline="0" dirty="0" smtClean="0"/>
            <a:t>Муниципальная программа "Информационное общество Партизанского муниципального района на 2018-2020 годы"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baseline="0" dirty="0" smtClean="0"/>
            <a:t>2330,3 тыс.руб.</a:t>
          </a:r>
        </a:p>
      </dsp:txBody>
      <dsp:txXfrm>
        <a:off x="3000393" y="3095630"/>
        <a:ext cx="2294323" cy="1376594"/>
      </dsp:txXfrm>
    </dsp:sp>
    <dsp:sp modelId="{D677B149-AED9-4E65-8DC8-E297D2D653A7}">
      <dsp:nvSpPr>
        <dsp:cNvPr id="0" name=""/>
        <dsp:cNvSpPr/>
      </dsp:nvSpPr>
      <dsp:spPr>
        <a:xfrm>
          <a:off x="5434258" y="3593"/>
          <a:ext cx="2294323" cy="1376594"/>
        </a:xfrm>
        <a:prstGeom prst="rect">
          <a:avLst/>
        </a:prstGeom>
        <a:solidFill>
          <a:srgbClr val="C000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baseline="0" dirty="0" smtClean="0"/>
            <a:t>Муниципальная программа "Развитие культуры Партизанского муниципального района на 2015-2020 годы"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baseline="0" dirty="0" smtClean="0"/>
            <a:t>64 146,65 тыс.руб.</a:t>
          </a:r>
        </a:p>
      </dsp:txBody>
      <dsp:txXfrm>
        <a:off x="5434258" y="3593"/>
        <a:ext cx="2294323" cy="1376594"/>
      </dsp:txXfrm>
    </dsp:sp>
    <dsp:sp modelId="{E800FF82-7059-48F1-A898-1E13505A70AC}">
      <dsp:nvSpPr>
        <dsp:cNvPr id="0" name=""/>
        <dsp:cNvSpPr/>
      </dsp:nvSpPr>
      <dsp:spPr>
        <a:xfrm>
          <a:off x="386746" y="1609619"/>
          <a:ext cx="2294323" cy="1376594"/>
        </a:xfrm>
        <a:prstGeom prst="rect">
          <a:avLst/>
        </a:prstGeom>
        <a:solidFill>
          <a:schemeClr val="accent3">
            <a:hueOff val="6150002"/>
            <a:satOff val="0"/>
            <a:lumOff val="-6177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baseline="0" dirty="0" smtClean="0"/>
            <a:t>Муниципальная программа "Повышение качества предоставления государственных и муниципальных услуг в Партизанском муниципальном районе" на 2019-2021 годы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baseline="0" dirty="0" smtClean="0"/>
            <a:t>1546,25 тыс.руб.</a:t>
          </a:r>
        </a:p>
      </dsp:txBody>
      <dsp:txXfrm>
        <a:off x="386746" y="1609619"/>
        <a:ext cx="2294323" cy="1376594"/>
      </dsp:txXfrm>
    </dsp:sp>
    <dsp:sp modelId="{F9AE9BBE-F509-4AEA-85E2-A3FDABB271DC}">
      <dsp:nvSpPr>
        <dsp:cNvPr id="0" name=""/>
        <dsp:cNvSpPr/>
      </dsp:nvSpPr>
      <dsp:spPr>
        <a:xfrm>
          <a:off x="2928948" y="23797"/>
          <a:ext cx="2294323" cy="1376594"/>
        </a:xfrm>
        <a:prstGeom prst="rect">
          <a:avLst/>
        </a:prstGeom>
        <a:solidFill>
          <a:schemeClr val="accent3">
            <a:hueOff val="8200003"/>
            <a:satOff val="0"/>
            <a:lumOff val="-823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baseline="0" dirty="0" smtClean="0"/>
            <a:t>Муниципальная программа "Развитие образования Партизанского муниципального района" на 2018-2020 годы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baseline="0" dirty="0" smtClean="0"/>
            <a:t>587 965,614 тыс.руб.</a:t>
          </a:r>
        </a:p>
      </dsp:txBody>
      <dsp:txXfrm>
        <a:off x="2928948" y="23797"/>
        <a:ext cx="2294323" cy="1376594"/>
      </dsp:txXfrm>
    </dsp:sp>
    <dsp:sp modelId="{06E69EC2-69B6-4527-ABCE-352AB99ECA48}">
      <dsp:nvSpPr>
        <dsp:cNvPr id="0" name=""/>
        <dsp:cNvSpPr/>
      </dsp:nvSpPr>
      <dsp:spPr>
        <a:xfrm>
          <a:off x="5500724" y="1595440"/>
          <a:ext cx="2294323" cy="1376594"/>
        </a:xfrm>
        <a:prstGeom prst="rect">
          <a:avLst/>
        </a:prstGeom>
        <a:solidFill>
          <a:schemeClr val="accent3">
            <a:hueOff val="10250003"/>
            <a:satOff val="0"/>
            <a:lumOff val="-10294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baseline="0" dirty="0" smtClean="0"/>
            <a:t>Муниципальная программа "Защита населения и территории от чрезвычайных ситуаций, обеспечение пожарной безопасности Партизанского муниципального района" на 2018-2020 годы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baseline="0" dirty="0" smtClean="0"/>
            <a:t>2400 тыс.руб.</a:t>
          </a:r>
        </a:p>
      </dsp:txBody>
      <dsp:txXfrm>
        <a:off x="5500724" y="1595440"/>
        <a:ext cx="2294323" cy="1376594"/>
      </dsp:txXfrm>
    </dsp:sp>
    <dsp:sp modelId="{1BA3C46E-53AC-4307-901D-EBD71BC1A8AD}">
      <dsp:nvSpPr>
        <dsp:cNvPr id="0" name=""/>
        <dsp:cNvSpPr/>
      </dsp:nvSpPr>
      <dsp:spPr>
        <a:xfrm>
          <a:off x="3000393" y="1595436"/>
          <a:ext cx="2294323" cy="1376594"/>
        </a:xfrm>
        <a:prstGeom prst="rect">
          <a:avLst/>
        </a:prstGeom>
        <a:solidFill>
          <a:schemeClr val="accent3">
            <a:hueOff val="12300005"/>
            <a:satOff val="0"/>
            <a:lumOff val="-12353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baseline="0" dirty="0" smtClean="0"/>
            <a:t>Муниципальная программа "Социальная поддержка населения Партизанского муниципального района" на 2015-2020 годы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baseline="0" dirty="0" smtClean="0"/>
            <a:t>2950 тыс.руб.</a:t>
          </a:r>
          <a:endParaRPr lang="ru-RU" sz="1100" kern="1200" baseline="0" dirty="0"/>
        </a:p>
      </dsp:txBody>
      <dsp:txXfrm>
        <a:off x="3000393" y="1595436"/>
        <a:ext cx="2294323" cy="13765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TitledPictureBlocks">
  <dgm:title val=""/>
  <dgm:desc val=""/>
  <dgm:catLst>
    <dgm:cat type="picture" pri="10000"/>
    <dgm:cat type="pictureconvert" pri="10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  <dgm:cxn modelId="90" srcId="0" destId="40" srcOrd="3" destOrd="0"/>
        <dgm:cxn modelId="42" srcId="40" destId="41" srcOrd="0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off" val="ctr"/>
          <dgm:param type="grDir" val="tL"/>
        </dgm:alg>
      </dgm:if>
      <dgm:else name="Name2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op="equ"/>
      <dgm:constr type="primFontSz" for="des" forName="ChildText" op="equ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787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ParentText" refType="w" fact="0"/>
              <dgm:constr type="t" for="ch" forName="ParentText" refType="h" fact="0"/>
              <dgm:constr type="w" for="ch" forName="ParentText" refType="w" fact="0.7457"/>
              <dgm:constr type="h" for="ch" forName="ParentText" refType="h" fact="0.15"/>
              <dgm:constr type="l" for="ch" forName="Image" refType="w" fact="0"/>
              <dgm:constr type="t" for="ch" forName="Image" refType="h" fact="0.1661"/>
              <dgm:constr type="w" for="ch" forName="Image" refType="w" fact="0.7457"/>
              <dgm:constr type="h" for="ch" forName="Image" refType="h" fact="0.8711"/>
              <dgm:constr type="l" for="ch" forName="ChildText" refType="w" fact="0.6464"/>
              <dgm:constr type="t" for="ch" forName="ChildText" refType="h" fact="0.288"/>
              <dgm:constr type="w" for="ch" forName="ChildText" refType="w" fact="0.3536"/>
              <dgm:constr type="h" for="ch" forName="ChildText" refType="h" fact="0.5074"/>
            </dgm:constrLst>
          </dgm:if>
          <dgm:else name="Name5">
            <dgm:constrLst>
              <dgm:constr type="l" for="ch" forName="ParentText" refType="w" fact="0.26"/>
              <dgm:constr type="t" for="ch" forName="ParentText" refType="h" fact="0"/>
              <dgm:constr type="w" for="ch" forName="ParentText" refType="w" fact="0.7457"/>
              <dgm:constr type="h" for="ch" forName="ParentText" refType="h" fact="0.15"/>
              <dgm:constr type="l" for="ch" forName="Image" refType="w" fact="0.26"/>
              <dgm:constr type="t" for="ch" forName="Image" refType="h" fact="0.1661"/>
              <dgm:constr type="w" for="ch" forName="Image" refType="w" fact="0.7446"/>
              <dgm:constr type="h" for="ch" forName="Image" refType="h" fact="0.8711"/>
              <dgm:constr type="l" for="ch" forName="ChildText" refType="w" fact="0"/>
              <dgm:constr type="t" for="ch" forName="ChildText" refType="h" fact="0.288"/>
              <dgm:constr type="w" for="ch" forName="ChildText" refType="w" fact="0.3536"/>
              <dgm:constr type="h" for="ch" forName="ChildText" refType="h" fact="0.5074"/>
            </dgm:constrLst>
          </dgm:else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ect" r:blip="" zOrderOff="10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ChildText" styleLbl="fgAcc1">
          <dgm:varLst>
            <dgm:chMax val="0"/>
            <dgm:chPref val="0"/>
            <dgm:bulletEnabled val="1"/>
          </dgm:varLst>
          <dgm:choose name="Name6">
            <dgm:if name="Name7" axis="des" ptType="node" func="cnt" op="equ" val="1">
              <dgm:alg type="tx">
                <dgm:param type="stBulletLvl" val="2"/>
                <dgm:param type="txAnchorVertCh" val="mid"/>
                <dgm:param type="parTxLTRAlign" val="l"/>
              </dgm:alg>
            </dgm:if>
            <dgm:else name="Name8">
              <dgm:alg type="tx">
                <dgm:param type="stBulletLvl" val="1"/>
                <dgm:param type="txAnchorVertCh" val="mid"/>
              </dgm:alg>
            </dgm:else>
          </dgm:choose>
          <dgm:choose name="Name9">
            <dgm:if name="Name10" axis="ch" ptType="node" func="cnt" op="gte" val="1"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</dgm:if>
            <dgm:else name="Name11"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EA63F4C-FB45-4E03-A157-EF2F7697DA27}" type="datetimeFigureOut">
              <a:rPr lang="ru-RU"/>
              <a:pPr>
                <a:defRPr/>
              </a:pPr>
              <a:t>30.12.2020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8C5A2AA-79C9-496D-B0F9-8FE17A899BF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C5A2AA-79C9-496D-B0F9-8FE17A899BF2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8AE9DD-1BAE-4D63-AEC1-F8DADC1AC932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C5A2AA-79C9-496D-B0F9-8FE17A899BF2}" type="slidenum">
              <a:rPr lang="ru-RU" smtClean="0"/>
              <a:pPr>
                <a:defRPr/>
              </a:pPr>
              <a:t>22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65638-7DAB-4B39-AD7E-8C0F2B6C3AE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F0A6E-1B41-43FC-87E9-06319EF8F8C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CA30E-980C-4540-BC3D-B07B2D70A88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AEFDE-106C-4087-8E9A-9742465FB05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238539"/>
            <a:ext cx="8497092" cy="61645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23850" y="854994"/>
            <a:ext cx="8496300" cy="336244"/>
          </a:xfrm>
        </p:spPr>
        <p:txBody>
          <a:bodyPr>
            <a:noAutofit/>
          </a:bodyPr>
          <a:lstStyle>
            <a:lvl1pPr>
              <a:buNone/>
              <a:defRPr sz="2000"/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>
          <a:xfrm>
            <a:off x="32385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8EF4A8C1-A1E3-40AA-8A3D-B48942959F51}" type="datetimeFigureOut">
              <a:rPr lang="de-DE"/>
              <a:pPr>
                <a:defRPr/>
              </a:pPr>
              <a:t>30.12.2020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2457450" y="6356350"/>
            <a:ext cx="4229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B2FC1-6806-4900-8199-9F322D3726F7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1A42B-FA4E-4626-BC51-469E492B7AE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A8339-2EB9-4AC2-8822-FE107D4BB85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BE90D-FF8A-4A58-B486-A961E89413B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F689D3-43EC-4A67-B03C-75D2F7ADA9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05B2D-06D4-4E31-8F85-6066FB390C2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35D9B-80FE-47D2-955A-C3418846942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53B31-D351-4E3B-9730-7A073D9A15D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D5FF7-D8F7-4E92-B99E-BD24B79635D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72FEC299-12C3-4F38-8FAF-937CDA1FF5A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7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8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chart" Target="../charts/char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diagramLayout" Target="../diagrams/layout2.xml"/><Relationship Id="rId7" Type="http://schemas.openxmlformats.org/officeDocument/2006/relationships/diagramLayout" Target="../diagrams/layout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3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2.xml"/><Relationship Id="rId10" Type="http://schemas.microsoft.com/office/2007/relationships/diagramDrawing" Target="../diagrams/drawing5.xml"/><Relationship Id="rId4" Type="http://schemas.openxmlformats.org/officeDocument/2006/relationships/diagramQuickStyle" Target="../diagrams/quickStyle2.xml"/><Relationship Id="rId9" Type="http://schemas.openxmlformats.org/officeDocument/2006/relationships/diagramColors" Target="../diagrams/colors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14348" y="500042"/>
            <a:ext cx="7772400" cy="1431925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БЮДЖЕТ ДЛЯ ГРАЖДАН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85852" y="2428868"/>
            <a:ext cx="6545262" cy="20399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к бюджету Золотодолинского сельского поселения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Партизанского муниципального района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на 2021 год</a:t>
            </a:r>
            <a:r>
              <a:rPr lang="ru-RU" sz="2800" dirty="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и плановый период 2022 и 2023 годов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35202002"/>
              </p:ext>
            </p:extLst>
          </p:nvPr>
        </p:nvGraphicFramePr>
        <p:xfrm>
          <a:off x="0" y="266219"/>
          <a:ext cx="9143999" cy="6591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292100"/>
            <a:ext cx="8115328" cy="850884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Структура доходной части </a:t>
            </a:r>
            <a:r>
              <a:rPr lang="ru-RU" sz="24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бюджета Золотодолинского сельского поселения </a:t>
            </a:r>
            <a:r>
              <a:rPr lang="ru-RU" sz="2400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2021 год</a:t>
            </a:r>
            <a:endParaRPr lang="ru-RU" sz="24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29609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2400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Динамика налоговых и неналоговых доходов </a:t>
            </a:r>
            <a:br>
              <a:rPr lang="ru-RU" sz="2400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бюджета Золотодолинского сельского поселения</a:t>
            </a:r>
            <a:br>
              <a:rPr lang="ru-RU" sz="2400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2019 – 2023 годы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="" xmlns:p14="http://schemas.microsoft.com/office/powerpoint/2010/main" val="962316540"/>
              </p:ext>
            </p:extLst>
          </p:nvPr>
        </p:nvGraphicFramePr>
        <p:xfrm>
          <a:off x="714348" y="1571612"/>
          <a:ext cx="7728520" cy="4408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136636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бюджета Золотодолинского сельского поселения в </a:t>
            </a: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году </a:t>
            </a:r>
            <a:b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(в тыс.рублей)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="" xmlns:p14="http://schemas.microsoft.com/office/powerpoint/2010/main" val="471728870"/>
              </p:ext>
            </p:extLst>
          </p:nvPr>
        </p:nvGraphicFramePr>
        <p:xfrm>
          <a:off x="0" y="1428736"/>
          <a:ext cx="8928992" cy="5272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919136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Динамика поступлений налога </a:t>
            </a:r>
            <a:b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доходы физических лиц в бюджет</a:t>
            </a:r>
            <a:b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Золотодолинского сельского поселения (в </a:t>
            </a: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рублей) НДФЛ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="" xmlns:p14="http://schemas.microsoft.com/office/powerpoint/2010/main" val="218496881"/>
              </p:ext>
            </p:extLst>
          </p:nvPr>
        </p:nvGraphicFramePr>
        <p:xfrm>
          <a:off x="107504" y="2420888"/>
          <a:ext cx="892899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919136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Динамика поступлений</a:t>
            </a:r>
            <a:b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налога на имущество физических лиц </a:t>
            </a:r>
            <a:b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бюджет Золотодолинского сельского поселения </a:t>
            </a:r>
            <a:b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(в </a:t>
            </a: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рублей) 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="" xmlns:p14="http://schemas.microsoft.com/office/powerpoint/2010/main" val="218496881"/>
              </p:ext>
            </p:extLst>
          </p:nvPr>
        </p:nvGraphicFramePr>
        <p:xfrm>
          <a:off x="107504" y="2420888"/>
          <a:ext cx="892899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919136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Динамика поступлений</a:t>
            </a:r>
            <a:b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земельного налога  </a:t>
            </a:r>
            <a:b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бюджет Золотодолинского сельского поселения </a:t>
            </a:r>
            <a:b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(в </a:t>
            </a: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рублей) 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="" xmlns:p14="http://schemas.microsoft.com/office/powerpoint/2010/main" val="218496881"/>
              </p:ext>
            </p:extLst>
          </p:nvPr>
        </p:nvGraphicFramePr>
        <p:xfrm>
          <a:off x="107504" y="2420888"/>
          <a:ext cx="892899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Динамика поступлений неналоговых доходов бюджета Золотодолинского сельского поселения </a:t>
            </a:r>
            <a:b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2019-2023 </a:t>
            </a: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годы (в </a:t>
            </a: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рублей)</a:t>
            </a:r>
            <a:endParaRPr lang="ru-RU" sz="2400" b="1" i="1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Динамика поступлений безвозмездных поступлений </a:t>
            </a:r>
            <a:b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бюджет Золотодолинского сельского поселения </a:t>
            </a:r>
            <a:b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годах (в </a:t>
            </a: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sz="240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рублей)</a:t>
            </a:r>
            <a:endParaRPr lang="ru-RU" sz="2400" b="1" i="1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="" xmlns:p14="http://schemas.microsoft.com/office/powerpoint/2010/main" val="3733187827"/>
              </p:ext>
            </p:extLst>
          </p:nvPr>
        </p:nvGraphicFramePr>
        <p:xfrm>
          <a:off x="179512" y="2276872"/>
          <a:ext cx="878497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8458200" cy="754062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РАСХОДЫ БЮДЖЕТА 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428596" y="3071810"/>
            <a:ext cx="8458200" cy="2643206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какие цели расходуются средства бюджета?</a:t>
            </a:r>
          </a:p>
          <a:p>
            <a:pPr eaLnBrk="1" hangingPunct="1"/>
            <a:r>
              <a:rPr lang="ru-RU" sz="16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функционирование подведомственных учреждений ( </a:t>
            </a:r>
            <a:r>
              <a:rPr lang="ru-RU" sz="16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учреждения культуры </a:t>
            </a:r>
            <a:r>
              <a:rPr lang="ru-RU" sz="16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административно-хозяйственного управления) </a:t>
            </a:r>
            <a:r>
              <a:rPr lang="ru-RU" sz="16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органов местного самоуправления;</a:t>
            </a:r>
          </a:p>
          <a:p>
            <a:pPr eaLnBrk="1" hangingPunct="1"/>
            <a:r>
              <a:rPr lang="ru-RU" sz="16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благоустройство поселения;</a:t>
            </a:r>
          </a:p>
          <a:p>
            <a:pPr eaLnBrk="1" hangingPunct="1"/>
            <a:r>
              <a:rPr lang="ru-RU" sz="16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обеспечение мер пожарной безопасности</a:t>
            </a:r>
          </a:p>
          <a:p>
            <a:pPr eaLnBrk="1" hangingPunct="1"/>
            <a:r>
              <a:rPr lang="ru-RU" sz="16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уличное освещение и другие  вопросы местного значения.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9DE6DD-82BE-4EF9-BD54-D5671104E1C0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76250" y="914400"/>
            <a:ext cx="8458200" cy="2141538"/>
          </a:xfrm>
          <a:prstGeom prst="rect">
            <a:avLst/>
          </a:prstGeom>
          <a:effectLst>
            <a:outerShdw blurRad="25400" dist="25400" dir="2400000" algn="ctr" rotWithShape="0">
              <a:schemeClr val="tx1">
                <a:lumMod val="65000"/>
                <a:lumOff val="35000"/>
                <a:alpha val="71000"/>
              </a:schemeClr>
            </a:outerShdw>
          </a:effectLst>
        </p:spPr>
        <p:txBody>
          <a:bodyPr anchor="ctr"/>
          <a:lstStyle/>
          <a:p>
            <a:pPr algn="just">
              <a:defRPr/>
            </a:pPr>
            <a:r>
              <a:rPr lang="ru-RU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Расходы бюджета - это средства, выплачиваемые из бюджета на реализацию расходных обязательств </a:t>
            </a: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Золотодолинского сельского поселения Партизанского </a:t>
            </a:r>
            <a:r>
              <a:rPr lang="ru-RU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муниципального района, то есть расходов, необходимость которых установлена муниципальными правовыми актами органов местного самоуправления в соответствии с федеральными законами (законами субъекта Российской Федерации)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292100"/>
            <a:ext cx="7972452" cy="1136636"/>
          </a:xfrm>
        </p:spPr>
        <p:txBody>
          <a:bodyPr/>
          <a:lstStyle/>
          <a:p>
            <a:pPr algn="ctr"/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ДИНАМИКА РАСХОДОВ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/>
            </a:r>
            <a:b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</a:b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БЮДЖЕТА ЗОЛОТОДОЛИНСКОГО СЕЛЬСКОГО ПОСЕЛЕНИЯ ЗА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2019-2023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ГОДЫ </a:t>
            </a:r>
            <a:br>
              <a:rPr lang="ru-RU" sz="2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</a:b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                                                                             в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тыс.рублей</a:t>
            </a:r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>
            <p:ph sz="half" idx="1"/>
          </p:nvPr>
        </p:nvGraphicFramePr>
        <p:xfrm>
          <a:off x="457200" y="2870200"/>
          <a:ext cx="4038600" cy="1985963"/>
        </p:xfrm>
        <a:graphic>
          <a:graphicData uri="http://schemas.openxmlformats.org/presentationml/2006/ole">
            <p:oleObj spid="_x0000_s23554" name="Диаграмма" r:id="rId3" imgW="8229600" imgH="4047934" progId="MSGraph.Chart.8">
              <p:embed followColorScheme="full"/>
            </p:oleObj>
          </a:graphicData>
        </a:graphic>
      </p:graphicFrame>
      <p:graphicFrame>
        <p:nvGraphicFramePr>
          <p:cNvPr id="5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473075" y="1384300"/>
          <a:ext cx="8318500" cy="446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14348" y="500042"/>
            <a:ext cx="7772400" cy="1857388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 состав Золотодолинского сельского поселения  входят 2 населенных пункта:</a:t>
            </a: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85852" y="2428868"/>
            <a:ext cx="6545262" cy="20399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с. Золотая Долина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с. Перетино.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dirty="0" smtClean="0">
                <a:solidFill>
                  <a:schemeClr val="bg2"/>
                </a:solidFill>
              </a:rPr>
              <a:t> </a:t>
            </a: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effectLst/>
              </a:rPr>
              <a:t>Численность постоянного населения, всего</a:t>
            </a:r>
            <a:endParaRPr lang="ru-RU" sz="2800" b="1" dirty="0" smtClean="0">
              <a:solidFill>
                <a:schemeClr val="bg2">
                  <a:lumMod val="75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dirty="0" smtClean="0">
                <a:solidFill>
                  <a:schemeClr val="bg2"/>
                </a:solidFill>
              </a:rPr>
              <a:t>3 280 человек: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dirty="0" smtClean="0">
                <a:solidFill>
                  <a:schemeClr val="bg2"/>
                </a:solidFill>
              </a:rPr>
              <a:t>из них в селе Золотая Долина проживает 2636 человек, в селе Перетино 644 человека </a:t>
            </a:r>
            <a:endParaRPr lang="ru-RU" sz="28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1C4881-B020-4CF6-B4C2-5659176A0A15}" type="slidenum">
              <a:rPr lang="ru-RU" smtClean="0"/>
              <a:pPr>
                <a:defRPr/>
              </a:pPr>
              <a:t>20</a:t>
            </a:fld>
            <a:endParaRPr lang="ru-RU" dirty="0"/>
          </a:p>
        </p:txBody>
      </p:sp>
      <p:sp>
        <p:nvSpPr>
          <p:cNvPr id="5" name="Заголовок 4"/>
          <p:cNvSpPr txBox="1">
            <a:spLocks noGrp="1"/>
          </p:cNvSpPr>
          <p:nvPr>
            <p:ph type="title"/>
          </p:nvPr>
        </p:nvSpPr>
        <p:spPr>
          <a:xfrm>
            <a:off x="104775" y="403225"/>
            <a:ext cx="8947150" cy="461665"/>
          </a:xfr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расходов Золотодолинского сельского поселения</a:t>
            </a:r>
          </a:p>
        </p:txBody>
      </p:sp>
      <p:sp>
        <p:nvSpPr>
          <p:cNvPr id="21508" name="TextBox 6"/>
          <p:cNvSpPr txBox="1">
            <a:spLocks noChangeArrowheads="1"/>
          </p:cNvSpPr>
          <p:nvPr/>
        </p:nvSpPr>
        <p:spPr bwMode="auto">
          <a:xfrm>
            <a:off x="254000" y="1190625"/>
            <a:ext cx="40751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</p:nvPr>
        </p:nvGraphicFramePr>
        <p:xfrm>
          <a:off x="115747" y="1139035"/>
          <a:ext cx="8900932" cy="5049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5531779" y="893131"/>
          <a:ext cx="3496474" cy="45003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384300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Муниципальные программы </a:t>
            </a:r>
            <a:b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Золотодолинского сельского поселения </a:t>
            </a:r>
            <a:b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на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2021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год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                                                                                            </a:t>
            </a:r>
            <a:endParaRPr lang="ru-RU" sz="14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71472" y="1905000"/>
          <a:ext cx="8115328" cy="4595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E5DA02-8388-48FA-B54D-E6F175F97D53}" type="slidenum">
              <a:rPr lang="ru-RU" smtClean="0"/>
              <a:pPr>
                <a:defRPr/>
              </a:pPr>
              <a:t>22</a:t>
            </a:fld>
            <a:endParaRPr lang="ru-RU" dirty="0"/>
          </a:p>
        </p:txBody>
      </p:sp>
      <p:sp>
        <p:nvSpPr>
          <p:cNvPr id="34819" name="TextBox 2"/>
          <p:cNvSpPr txBox="1">
            <a:spLocks noChangeArrowheads="1"/>
          </p:cNvSpPr>
          <p:nvPr/>
        </p:nvSpPr>
        <p:spPr bwMode="auto">
          <a:xfrm>
            <a:off x="312738" y="150813"/>
            <a:ext cx="85645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+mn-lt"/>
                <a:cs typeface="Tahoma" pitchFamily="34" charset="0"/>
              </a:rPr>
              <a:t>Непрограммные направления деятельности </a:t>
            </a:r>
            <a:endParaRPr lang="ru-RU" sz="2000" b="1" dirty="0" smtClean="0">
              <a:solidFill>
                <a:schemeClr val="tx2">
                  <a:lumMod val="50000"/>
                </a:schemeClr>
              </a:solidFill>
              <a:latin typeface="+mn-lt"/>
              <a:cs typeface="Tahoma" pitchFamily="34" charset="0"/>
            </a:endParaRPr>
          </a:p>
          <a:p>
            <a:pPr algn="ctr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+mn-lt"/>
                <a:cs typeface="Tahoma" pitchFamily="34" charset="0"/>
              </a:rPr>
              <a:t>Золотодолинского сельского поселения</a:t>
            </a:r>
            <a:endParaRPr lang="ru-RU" sz="2000" b="1" dirty="0">
              <a:solidFill>
                <a:schemeClr val="tx2">
                  <a:lumMod val="50000"/>
                </a:schemeClr>
              </a:solidFill>
              <a:latin typeface="+mn-lt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8992" y="857232"/>
            <a:ext cx="2534034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2 899 780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15346" y="1620615"/>
            <a:ext cx="2644815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Резервный фонд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7224" y="2428868"/>
            <a:ext cx="1782762" cy="3079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 </a:t>
            </a:r>
            <a:r>
              <a:rPr lang="ru-RU" sz="14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786182" y="3643314"/>
            <a:ext cx="2357454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Мобилизационная и вневойсковая подготовка 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57884" y="2428868"/>
            <a:ext cx="2143140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2 374 000 рублей</a:t>
            </a:r>
            <a:endParaRPr lang="ru-RU" sz="1400" b="1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786446" y="1571612"/>
            <a:ext cx="2357454" cy="7386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деятельности органов местного самоуправления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14348" y="3643314"/>
            <a:ext cx="2286000" cy="116955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деятельности финансовых, налоговых и таможенных органов и органов финансового надзора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71934" y="4857760"/>
            <a:ext cx="1536703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333 580</a:t>
            </a: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endParaRPr lang="ru-RU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500826" y="3643314"/>
            <a:ext cx="2444414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политика (пенсионное обеспечение)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307964" y="4643446"/>
            <a:ext cx="1337610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r">
              <a:defRPr/>
            </a:pP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45 200 </a:t>
            </a:r>
            <a:r>
              <a:rPr lang="ru-RU" sz="14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рублей;</a:t>
            </a:r>
            <a:endParaRPr lang="ru-RU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57224" y="5143512"/>
            <a:ext cx="1587999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127 </a:t>
            </a: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 </a:t>
            </a:r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рублей.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2425" y="904875"/>
            <a:ext cx="8496300" cy="61753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КОНТАКТНАЯ ИНФОРМАЦИЯ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3" name="Текст 2"/>
          <p:cNvSpPr>
            <a:spLocks noGrp="1"/>
          </p:cNvSpPr>
          <p:nvPr>
            <p:ph type="body" sz="quarter" idx="13"/>
          </p:nvPr>
        </p:nvSpPr>
        <p:spPr>
          <a:xfrm>
            <a:off x="428596" y="500042"/>
            <a:ext cx="8391554" cy="1001701"/>
          </a:xfrm>
        </p:spPr>
        <p:txBody>
          <a:bodyPr/>
          <a:lstStyle/>
          <a:p>
            <a:pPr algn="ctr" eaLnBrk="1" hangingPunct="1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sz="3000" dirty="0" smtClean="0">
              <a:solidFill>
                <a:schemeClr val="tx2">
                  <a:lumMod val="50000"/>
                </a:schemeClr>
              </a:solidFill>
              <a:cs typeface="Tahoma" pitchFamily="34" charset="0"/>
            </a:endParaRPr>
          </a:p>
          <a:p>
            <a:pPr algn="ctr" eaLnBrk="1" hangingPunct="1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cs typeface="Tahoma" pitchFamily="34" charset="0"/>
              </a:rPr>
              <a:t>Глава Золотодолинского сельского поселения 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cs typeface="Tahoma" pitchFamily="34" charset="0"/>
            </a:endParaRPr>
          </a:p>
          <a:p>
            <a:pPr algn="ctr" eaLnBrk="1" hangingPunct="1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cs typeface="Tahoma" pitchFamily="34" charset="0"/>
              </a:rPr>
              <a:t>тел. 24 1 39</a:t>
            </a:r>
          </a:p>
          <a:p>
            <a:pPr algn="ctr" eaLnBrk="1" hangingPunct="1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cs typeface="Tahoma" pitchFamily="34" charset="0"/>
              </a:rPr>
              <a:t>Бухгалтерия поселения тел. 24 1 34</a:t>
            </a:r>
          </a:p>
          <a:p>
            <a:pPr algn="ctr" eaLnBrk="1" hangingPunct="1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cs typeface="Tahoma" pitchFamily="34" charset="0"/>
              </a:rPr>
              <a:t>Специалисты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cs typeface="Tahoma" pitchFamily="34" charset="0"/>
            </a:endParaRPr>
          </a:p>
          <a:p>
            <a:pPr algn="ctr" eaLnBrk="1" hangingPunct="1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cs typeface="Tahoma" pitchFamily="34" charset="0"/>
              </a:rPr>
              <a:t>(выдача справок, постановка и снятие с воинского учета) </a:t>
            </a:r>
          </a:p>
          <a:p>
            <a:pPr algn="ctr" eaLnBrk="1" hangingPunct="1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cs typeface="Tahoma" pitchFamily="34" charset="0"/>
              </a:rPr>
              <a:t>тел./ факс 24 1 83</a:t>
            </a:r>
          </a:p>
          <a:p>
            <a:pPr algn="ctr" eaLnBrk="1" hangingPunct="1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cs typeface="Tahoma" pitchFamily="34" charset="0"/>
              </a:rPr>
              <a:t>Адрес: 692971  Приморский край, Партизанский район, </a:t>
            </a:r>
          </a:p>
          <a:p>
            <a:pPr algn="ctr" eaLnBrk="1" hangingPunct="1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cs typeface="Tahoma" pitchFamily="34" charset="0"/>
              </a:rPr>
              <a:t>С.Золотая Долина ул. Центральная, 66. 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cs typeface="Tahoma" pitchFamily="34" charset="0"/>
            </a:endParaRPr>
          </a:p>
          <a:p>
            <a:pPr algn="ctr" eaLnBrk="1" hangingPunct="1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E-mail: adm_zd_new2010@mail.ru</a:t>
            </a:r>
            <a:endParaRPr lang="ru-RU" sz="2400" dirty="0" smtClean="0"/>
          </a:p>
          <a:p>
            <a:pPr eaLnBrk="1" hangingPunct="1"/>
            <a:r>
              <a:rPr lang="ru-RU" dirty="0" smtClean="0"/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77C944E9-549C-42E9-8965-DA4FCAE49DAE}" type="slidenum">
              <a:rPr lang="de-DE" smtClean="0"/>
              <a:pPr>
                <a:defRPr/>
              </a:pPr>
              <a:t>23</a:t>
            </a:fld>
            <a:endParaRPr lang="de-DE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715404" y="6215082"/>
            <a:ext cx="257148" cy="476250"/>
          </a:xfrm>
        </p:spPr>
        <p:txBody>
          <a:bodyPr/>
          <a:lstStyle/>
          <a:p>
            <a:pPr>
              <a:defRPr/>
            </a:pPr>
            <a:fld id="{4ACB15E6-E510-4187-929F-6376E6CC7B9D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9219" name="Прямоугольник 5"/>
          <p:cNvSpPr>
            <a:spLocks noChangeArrowheads="1"/>
          </p:cNvSpPr>
          <p:nvPr/>
        </p:nvSpPr>
        <p:spPr bwMode="auto">
          <a:xfrm>
            <a:off x="928662" y="857232"/>
            <a:ext cx="67890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+mn-lt"/>
                <a:cs typeface="Tahoma" pitchFamily="34" charset="0"/>
              </a:rPr>
              <a:t>Уважаемые </a:t>
            </a:r>
            <a:r>
              <a:rPr lang="ru-RU" sz="2400" b="1" dirty="0" smtClean="0">
                <a:solidFill>
                  <a:srgbClr val="FF0000"/>
                </a:solidFill>
                <a:latin typeface="+mn-lt"/>
                <a:cs typeface="Tahoma" pitchFamily="34" charset="0"/>
              </a:rPr>
              <a:t>жители 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+mn-lt"/>
                <a:cs typeface="Tahoma" pitchFamily="34" charset="0"/>
              </a:rPr>
              <a:t>Золотодолинского сельского поселения!</a:t>
            </a:r>
            <a:endParaRPr lang="ru-RU" sz="2400" b="1" dirty="0">
              <a:solidFill>
                <a:srgbClr val="FF0000"/>
              </a:solidFill>
              <a:latin typeface="+mn-lt"/>
              <a:cs typeface="Tahoma" pitchFamily="34" charset="0"/>
            </a:endParaRPr>
          </a:p>
        </p:txBody>
      </p:sp>
      <p:sp>
        <p:nvSpPr>
          <p:cNvPr id="9220" name="TextBox 6"/>
          <p:cNvSpPr txBox="1">
            <a:spLocks noChangeArrowheads="1"/>
          </p:cNvSpPr>
          <p:nvPr/>
        </p:nvSpPr>
        <p:spPr bwMode="auto">
          <a:xfrm>
            <a:off x="185738" y="1922463"/>
            <a:ext cx="878522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«Бюджет для граждан» - информационный сборник, который знакомит население с основными положениями главного финансового документа - бюджета Золотодолинского сельского поселения Партизанского муниципального района на 2021 год и плановый период 2022 и 2023 годов, который  создан специально для того, чтобы каждый житель был осведомлен, как формируется и расходуется бюджет поселения, сколько в бюджет поступает средств и на какие цели они направляются.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746" y="151792"/>
            <a:ext cx="8458200" cy="744537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понятия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501090" y="6286520"/>
            <a:ext cx="400024" cy="476250"/>
          </a:xfrm>
        </p:spPr>
        <p:txBody>
          <a:bodyPr/>
          <a:lstStyle/>
          <a:p>
            <a:pPr>
              <a:defRPr/>
            </a:pPr>
            <a:fld id="{A6A3F976-D785-4B4A-B14F-7768225F85D1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5" name="圆角矩形 8"/>
          <p:cNvSpPr/>
          <p:nvPr/>
        </p:nvSpPr>
        <p:spPr>
          <a:xfrm>
            <a:off x="428625" y="857250"/>
            <a:ext cx="8501063" cy="5715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Бюджет -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</a:t>
            </a:r>
            <a:endParaRPr lang="zh-CN" altLang="en-US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圆角矩形 9"/>
          <p:cNvSpPr/>
          <p:nvPr/>
        </p:nvSpPr>
        <p:spPr>
          <a:xfrm>
            <a:off x="428625" y="1500188"/>
            <a:ext cx="8501063" cy="50006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Доходы бюджета - денежные средства поступающие в бюджет</a:t>
            </a:r>
            <a:endParaRPr lang="zh-CN" altLang="en-US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圆角矩形 10"/>
          <p:cNvSpPr/>
          <p:nvPr/>
        </p:nvSpPr>
        <p:spPr>
          <a:xfrm>
            <a:off x="428596" y="2071678"/>
            <a:ext cx="8501063" cy="50006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Расходы бюджета - денежные средства, выплачиваемые из бюджета</a:t>
            </a:r>
            <a:endParaRPr lang="zh-CN" altLang="en-US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圆角矩形 10"/>
          <p:cNvSpPr/>
          <p:nvPr/>
        </p:nvSpPr>
        <p:spPr>
          <a:xfrm>
            <a:off x="428625" y="3357563"/>
            <a:ext cx="8501063" cy="5715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Межбюджетные трансферты - средства, предоставляемые одним бюджетом бюджетной системы другому бюджету бюджетной системы</a:t>
            </a:r>
            <a:endParaRPr lang="zh-CN" altLang="en-US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圆角矩形 11"/>
          <p:cNvSpPr/>
          <p:nvPr/>
        </p:nvSpPr>
        <p:spPr>
          <a:xfrm>
            <a:off x="428625" y="2643188"/>
            <a:ext cx="8501063" cy="5715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Бюджетная система - совокупность федерального бюджета, бюджетов субъектов Российской Федерации, местных бюджетов и бюджетов государственных внебюджетных фондов</a:t>
            </a:r>
            <a:endParaRPr lang="zh-CN" altLang="en-US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圆角矩形 10"/>
          <p:cNvSpPr/>
          <p:nvPr/>
        </p:nvSpPr>
        <p:spPr>
          <a:xfrm>
            <a:off x="428625" y="4071938"/>
            <a:ext cx="8501063" cy="5715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Консолидированный бюджет - свод бюджетов бюджетной системы на соответствующей территории (без учета межбюджетных трансфертов между этими бюджетами)</a:t>
            </a:r>
            <a:endParaRPr lang="zh-CN" altLang="en-US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428625" y="4714875"/>
            <a:ext cx="8501063" cy="3571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Дефицит бюджета - превышение расходов бюджета над его доходами</a:t>
            </a:r>
            <a:endParaRPr lang="zh-CN" altLang="en-US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圆角矩形 10"/>
          <p:cNvSpPr/>
          <p:nvPr/>
        </p:nvSpPr>
        <p:spPr>
          <a:xfrm>
            <a:off x="428625" y="5143500"/>
            <a:ext cx="8429625" cy="42862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Профицит бюджета - превышение доходов бюджета над его расходами</a:t>
            </a:r>
            <a:endParaRPr lang="zh-CN" altLang="en-US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圆角矩形 10"/>
          <p:cNvSpPr/>
          <p:nvPr/>
        </p:nvSpPr>
        <p:spPr>
          <a:xfrm>
            <a:off x="428596" y="5643578"/>
            <a:ext cx="8429625" cy="85725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Бюджетный процесс – регламентируемая законодательством деятельность органов исполнительной власти, по составлению и рассмотрению проектов бюджетов, утверждению и исполнению бюджетов, контролю за их исполнением, осуществлению бюджетного учета, составлению, внешней проверке, рассмотрению и утверждению бюджетной отчетности</a:t>
            </a:r>
            <a:endParaRPr lang="zh-CN" altLang="en-US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1565232162"/>
              </p:ext>
            </p:extLst>
          </p:nvPr>
        </p:nvGraphicFramePr>
        <p:xfrm>
          <a:off x="285720" y="857232"/>
          <a:ext cx="9051403" cy="6302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xmlns="" val="100759829"/>
              </p:ext>
            </p:extLst>
          </p:nvPr>
        </p:nvGraphicFramePr>
        <p:xfrm>
          <a:off x="5796136" y="4653136"/>
          <a:ext cx="3498414" cy="2115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xmlns="" val="618502454"/>
              </p:ext>
            </p:extLst>
          </p:nvPr>
        </p:nvGraphicFramePr>
        <p:xfrm>
          <a:off x="5580112" y="1124744"/>
          <a:ext cx="3563888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6025"/>
            <a:ext cx="8657863" cy="887412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accent3"/>
                </a:solidFill>
                <a:latin typeface="+mn-lt"/>
                <a:cs typeface="Tahoma" pitchFamily="34" charset="0"/>
              </a:rPr>
              <a:t>Доходы формирующие бюджет поселения</a:t>
            </a:r>
            <a:endParaRPr lang="ru-RU" sz="2000" dirty="0">
              <a:solidFill>
                <a:schemeClr val="accent3"/>
              </a:solidFill>
              <a:latin typeface="+mn-lt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64515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572528" y="6215082"/>
            <a:ext cx="328586" cy="476250"/>
          </a:xfrm>
        </p:spPr>
        <p:txBody>
          <a:bodyPr/>
          <a:lstStyle/>
          <a:p>
            <a:pPr>
              <a:defRPr/>
            </a:pPr>
            <a:fld id="{99560E3F-4EC2-493C-B145-E0066AD63C68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186766" cy="857256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dirty="0" smtClean="0">
                <a:solidFill>
                  <a:schemeClr val="accent3"/>
                </a:solidFill>
                <a:latin typeface="+mn-lt"/>
                <a:cs typeface="Tahoma" pitchFamily="34" charset="0"/>
              </a:rPr>
              <a:t>Что такое бюджет? Какие бывают бюджеты?</a:t>
            </a:r>
            <a:endParaRPr lang="ru-RU" sz="2800" dirty="0">
              <a:solidFill>
                <a:schemeClr val="accent3"/>
              </a:solidFill>
              <a:latin typeface="+mn-lt"/>
              <a:cs typeface="Tahoma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534853" y="1024240"/>
            <a:ext cx="3935393" cy="90294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ru-RU" b="1" cap="all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Какие бывают бюджеты?</a:t>
            </a:r>
            <a:endParaRPr lang="ru-RU" b="1" cap="all" dirty="0">
              <a:ln w="0"/>
              <a:solidFill>
                <a:schemeClr val="accent1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963118" y="2373254"/>
            <a:ext cx="3078865" cy="11223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b="1" spc="50" dirty="0">
                <a:ln w="11430"/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Бюджеты публично-правовых образований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55407" y="2373255"/>
            <a:ext cx="2232248" cy="112229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b="1" spc="50" dirty="0">
                <a:ln w="11430"/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Бюджеты семей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125347" y="2373254"/>
            <a:ext cx="2232248" cy="11223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b="1" spc="50" dirty="0">
                <a:ln w="11430"/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Бюджеты организаций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49263" y="4321175"/>
            <a:ext cx="2376487" cy="1749425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Российской Федерации </a:t>
            </a:r>
            <a:r>
              <a:rPr lang="ru-RU" sz="1400" dirty="0">
                <a:solidFill>
                  <a:schemeClr val="tx1"/>
                </a:solidFill>
              </a:rPr>
              <a:t>(федеральный бюджет, бюджеты государственных внебюджетных фондов РФ)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092450" y="4341813"/>
            <a:ext cx="3032125" cy="1944707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Субъектов Российской Федерации</a:t>
            </a:r>
          </a:p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</a:rPr>
              <a:t>(региональные бюджеты, бюджеты территориальных фондов обязательного медицинского страхования)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396038" y="4357688"/>
            <a:ext cx="2479675" cy="1747837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Муниципальных образований</a:t>
            </a:r>
          </a:p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</a:rPr>
              <a:t> (местные бюджеты муниципальных районов, городских округов, городских и сельских поселений)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4502150" y="3495675"/>
            <a:ext cx="4763" cy="8429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12" idx="0"/>
          </p:cNvCxnSpPr>
          <p:nvPr/>
        </p:nvCxnSpPr>
        <p:spPr>
          <a:xfrm>
            <a:off x="4502150" y="3495675"/>
            <a:ext cx="3133725" cy="8620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10" idx="0"/>
          </p:cNvCxnSpPr>
          <p:nvPr/>
        </p:nvCxnSpPr>
        <p:spPr>
          <a:xfrm flipH="1">
            <a:off x="1638300" y="3495675"/>
            <a:ext cx="2863850" cy="825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6" idx="2"/>
            <a:endCxn id="7" idx="0"/>
          </p:cNvCxnSpPr>
          <p:nvPr/>
        </p:nvCxnSpPr>
        <p:spPr>
          <a:xfrm>
            <a:off x="4502150" y="1927225"/>
            <a:ext cx="0" cy="446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6" idx="2"/>
            <a:endCxn id="9" idx="0"/>
          </p:cNvCxnSpPr>
          <p:nvPr/>
        </p:nvCxnSpPr>
        <p:spPr>
          <a:xfrm>
            <a:off x="4502150" y="1927225"/>
            <a:ext cx="2740025" cy="446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6" idx="2"/>
            <a:endCxn id="8" idx="0"/>
          </p:cNvCxnSpPr>
          <p:nvPr/>
        </p:nvCxnSpPr>
        <p:spPr>
          <a:xfrm flipH="1">
            <a:off x="1671638" y="1927225"/>
            <a:ext cx="2830512" cy="446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177800"/>
            <a:ext cx="8362950" cy="676275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000" dirty="0">
                <a:solidFill>
                  <a:schemeClr val="accent3"/>
                </a:solidFill>
                <a:latin typeface="+mn-lt"/>
                <a:cs typeface="Tahoma" pitchFamily="34" charset="0"/>
              </a:rPr>
              <a:t>Этапы составления и утверждения </a:t>
            </a:r>
            <a:r>
              <a:rPr lang="ru-RU" sz="2000" dirty="0" smtClean="0">
                <a:solidFill>
                  <a:schemeClr val="accent3"/>
                </a:solidFill>
                <a:latin typeface="+mn-lt"/>
                <a:cs typeface="Tahoma" pitchFamily="34" charset="0"/>
              </a:rPr>
              <a:t>бюджета Золотодолинского сельского поселения Партизанского муниципального района</a:t>
            </a:r>
            <a:endParaRPr lang="ru-RU" sz="2000" dirty="0">
              <a:solidFill>
                <a:schemeClr val="accent3"/>
              </a:solidFill>
              <a:latin typeface="+mn-lt"/>
              <a:cs typeface="Tahoma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19063" y="3998913"/>
            <a:ext cx="8696325" cy="887412"/>
          </a:xfrm>
          <a:prstGeom prst="rect">
            <a:avLst/>
          </a:prstGeom>
          <a:effectLst>
            <a:outerShdw blurRad="25400" dist="25400" dir="2400000" algn="ctr" rotWithShape="0">
              <a:schemeClr val="tx1">
                <a:lumMod val="65000"/>
                <a:lumOff val="35000"/>
                <a:alpha val="71000"/>
              </a:schemeClr>
            </a:outerShdw>
          </a:effectLst>
        </p:spPr>
        <p:txBody>
          <a:bodyPr anchor="ctr">
            <a:normAutofit fontScale="82500" lnSpcReduction="20000"/>
          </a:bodyPr>
          <a:lstStyle/>
          <a:p>
            <a:pPr algn="ctr">
              <a:defRPr/>
            </a:pPr>
            <a:endParaRPr lang="ru-RU" sz="2500" b="1" dirty="0" smtClean="0">
              <a:solidFill>
                <a:schemeClr val="accent3"/>
              </a:solidFill>
              <a:latin typeface="+mn-lt"/>
              <a:ea typeface="+mj-ea"/>
              <a:cs typeface="Tahoma" pitchFamily="34" charset="0"/>
            </a:endParaRPr>
          </a:p>
          <a:p>
            <a:pPr algn="ctr">
              <a:defRPr/>
            </a:pPr>
            <a:r>
              <a:rPr lang="ru-RU" sz="2500" b="1" dirty="0" smtClean="0">
                <a:solidFill>
                  <a:schemeClr val="accent3"/>
                </a:solidFill>
                <a:latin typeface="+mn-lt"/>
                <a:ea typeface="+mj-ea"/>
                <a:cs typeface="Tahoma" pitchFamily="34" charset="0"/>
              </a:rPr>
              <a:t>Нормативные </a:t>
            </a:r>
            <a:r>
              <a:rPr lang="ru-RU" sz="2500" b="1" dirty="0">
                <a:solidFill>
                  <a:schemeClr val="accent3"/>
                </a:solidFill>
                <a:latin typeface="+mn-lt"/>
                <a:ea typeface="+mj-ea"/>
                <a:cs typeface="Tahoma" pitchFamily="34" charset="0"/>
              </a:rPr>
              <a:t>правовые акты, регулирующие бюджетные правоотношения</a:t>
            </a:r>
          </a:p>
        </p:txBody>
      </p:sp>
      <p:sp>
        <p:nvSpPr>
          <p:cNvPr id="13317" name="Содержимое 2"/>
          <p:cNvSpPr txBox="1">
            <a:spLocks/>
          </p:cNvSpPr>
          <p:nvPr/>
        </p:nvSpPr>
        <p:spPr bwMode="auto">
          <a:xfrm>
            <a:off x="280988" y="5026025"/>
            <a:ext cx="84582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-179388">
              <a:spcBef>
                <a:spcPct val="20000"/>
              </a:spcBef>
              <a:buClr>
                <a:srgbClr val="DD7E0E"/>
              </a:buClr>
              <a:buSzPct val="80000"/>
              <a:buFont typeface="Wingdings" pitchFamily="2" charset="2"/>
              <a:buChar char="ü"/>
              <a:tabLst>
                <a:tab pos="179388" algn="l"/>
              </a:tabLst>
            </a:pP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Прогноз социально – экономического развития </a:t>
            </a:r>
            <a:r>
              <a:rPr lang="ru-RU" sz="1600" b="1" i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Золотодолинского сельского поселения Партизанского  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муниципального района</a:t>
            </a:r>
          </a:p>
        </p:txBody>
      </p:sp>
      <p:sp>
        <p:nvSpPr>
          <p:cNvPr id="13318" name="Содержимое 2"/>
          <p:cNvSpPr txBox="1">
            <a:spLocks/>
          </p:cNvSpPr>
          <p:nvPr/>
        </p:nvSpPr>
        <p:spPr bwMode="auto">
          <a:xfrm>
            <a:off x="254000" y="5614988"/>
            <a:ext cx="84582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-179388" algn="just">
              <a:spcBef>
                <a:spcPct val="20000"/>
              </a:spcBef>
              <a:buClr>
                <a:srgbClr val="DD7E0E"/>
              </a:buClr>
              <a:buSzPct val="80000"/>
              <a:buFont typeface="Wingdings" pitchFamily="2" charset="2"/>
              <a:buChar char="ü"/>
              <a:tabLst>
                <a:tab pos="179388" algn="l"/>
              </a:tabLst>
            </a:pP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направления бюджетной и налоговой политики </a:t>
            </a:r>
            <a:r>
              <a:rPr lang="ru-RU" sz="1600" b="1" i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Золотодолинского сельского поселения Партизанского 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муниципального района </a:t>
            </a:r>
          </a:p>
        </p:txBody>
      </p:sp>
      <p:sp>
        <p:nvSpPr>
          <p:cNvPr id="13319" name="Содержимое 2"/>
          <p:cNvSpPr txBox="1">
            <a:spLocks/>
          </p:cNvSpPr>
          <p:nvPr/>
        </p:nvSpPr>
        <p:spPr bwMode="auto">
          <a:xfrm>
            <a:off x="271463" y="6146800"/>
            <a:ext cx="84582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-179388">
              <a:spcBef>
                <a:spcPct val="20000"/>
              </a:spcBef>
              <a:buClr>
                <a:srgbClr val="DD7E0E"/>
              </a:buClr>
              <a:buSzPct val="80000"/>
              <a:buFont typeface="Wingdings" pitchFamily="2" charset="2"/>
              <a:buChar char="ü"/>
              <a:tabLst>
                <a:tab pos="179388" algn="l"/>
              </a:tabLst>
            </a:pP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Муниципальные программы </a:t>
            </a:r>
            <a:r>
              <a:rPr lang="ru-RU" sz="1600" b="1" i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Золотодолинского сельского поселения Партизанского 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муниципального района</a:t>
            </a:r>
          </a:p>
        </p:txBody>
      </p:sp>
      <p:grpSp>
        <p:nvGrpSpPr>
          <p:cNvPr id="3" name="Группа 16"/>
          <p:cNvGrpSpPr/>
          <p:nvPr/>
        </p:nvGrpSpPr>
        <p:grpSpPr>
          <a:xfrm>
            <a:off x="772160" y="1056641"/>
            <a:ext cx="2048949" cy="863599"/>
            <a:chOff x="0" y="603627"/>
            <a:chExt cx="2418582" cy="1041837"/>
          </a:xfrm>
          <a:scene3d>
            <a:camera prst="orthographicFront"/>
            <a:lightRig rig="flat" dir="t"/>
          </a:scene3d>
        </p:grpSpPr>
        <p:sp>
          <p:nvSpPr>
            <p:cNvPr id="18" name="Скругленный прямоугольник 17"/>
            <p:cNvSpPr/>
            <p:nvPr/>
          </p:nvSpPr>
          <p:spPr>
            <a:xfrm>
              <a:off x="0" y="603627"/>
              <a:ext cx="2418582" cy="1041837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Скругленный прямоугольник 4"/>
            <p:cNvSpPr/>
            <p:nvPr/>
          </p:nvSpPr>
          <p:spPr>
            <a:xfrm>
              <a:off x="50858" y="654485"/>
              <a:ext cx="2316866" cy="940121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231470" tIns="0" rIns="231470" bIns="0" spcCol="1270" anchor="ctr"/>
            <a:lstStyle/>
            <a:p>
              <a:pPr algn="ctr" defTabSz="8890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dirty="0">
                  <a:solidFill>
                    <a:sysClr val="window" lastClr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Schoolbook"/>
                </a:rPr>
                <a:t>Составление проекта бюджета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22250" y="2030413"/>
            <a:ext cx="2968625" cy="20928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12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defRPr/>
            </a:pPr>
            <a:r>
              <a:rPr lang="ru-RU" sz="1200" dirty="0" smtClean="0">
                <a:solidFill>
                  <a:schemeClr val="bg2"/>
                </a:solidFill>
                <a:latin typeface="Times New Roman" pitchFamily="18" charset="0"/>
              </a:rPr>
              <a:t>Основными документами, регламентирующими бюджетный процесс, являются БК РФ, Устав Золотодолинского СП, Положение о бюджетном процессе  в Золотодолинском СП. Ответственным за непосредственное составление проекта бюджета является финансовый орган Администрации сельского поселения</a:t>
            </a:r>
            <a:r>
              <a:rPr lang="ru-RU" sz="1000" dirty="0" smtClean="0">
                <a:solidFill>
                  <a:schemeClr val="bg2"/>
                </a:solidFill>
                <a:latin typeface="Times New Roman" pitchFamily="18" charset="0"/>
              </a:rPr>
              <a:t>..</a:t>
            </a:r>
          </a:p>
          <a:p>
            <a:pPr algn="ctr">
              <a:defRPr/>
            </a:pPr>
            <a:endParaRPr lang="ru-RU" sz="1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5" name="Группа 20"/>
          <p:cNvGrpSpPr/>
          <p:nvPr/>
        </p:nvGrpSpPr>
        <p:grpSpPr>
          <a:xfrm>
            <a:off x="3698047" y="1039356"/>
            <a:ext cx="2184593" cy="863599"/>
            <a:chOff x="0" y="2623517"/>
            <a:chExt cx="2418582" cy="1041837"/>
          </a:xfrm>
          <a:scene3d>
            <a:camera prst="orthographicFront"/>
            <a:lightRig rig="flat" dir="t"/>
          </a:scene3d>
        </p:grpSpPr>
        <p:sp>
          <p:nvSpPr>
            <p:cNvPr id="22" name="Скругленный прямоугольник 21"/>
            <p:cNvSpPr/>
            <p:nvPr/>
          </p:nvSpPr>
          <p:spPr>
            <a:xfrm>
              <a:off x="0" y="2623517"/>
              <a:ext cx="2418582" cy="1041837"/>
            </a:xfrm>
            <a:prstGeom prst="round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23" name="Скругленный прямоугольник 4"/>
            <p:cNvSpPr/>
            <p:nvPr/>
          </p:nvSpPr>
          <p:spPr>
            <a:xfrm>
              <a:off x="50858" y="2674375"/>
              <a:ext cx="2316866" cy="940121"/>
            </a:xfrm>
            <a:prstGeom prst="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231470" tIns="0" rIns="231470" bIns="0" spcCol="1270" anchor="ctr"/>
            <a:lstStyle/>
            <a:p>
              <a:pPr algn="ctr" defTabSz="8890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dirty="0">
                  <a:solidFill>
                    <a:schemeClr val="bg1">
                      <a:lumMod val="50000"/>
                    </a:schemeClr>
                  </a:solidFill>
                  <a:latin typeface="Century Schoolbook"/>
                </a:rPr>
                <a:t>Рассмотрение проекта бюджета</a:t>
              </a:r>
            </a:p>
          </p:txBody>
        </p:sp>
      </p:grpSp>
      <p:sp>
        <p:nvSpPr>
          <p:cNvPr id="13323" name="TextBox 7"/>
          <p:cNvSpPr txBox="1">
            <a:spLocks noChangeArrowheads="1"/>
          </p:cNvSpPr>
          <p:nvPr/>
        </p:nvSpPr>
        <p:spPr bwMode="auto">
          <a:xfrm>
            <a:off x="3343275" y="2030413"/>
            <a:ext cx="2914650" cy="2123658"/>
          </a:xfrm>
          <a:prstGeom prst="rect">
            <a:avLst/>
          </a:prstGeom>
          <a:solidFill>
            <a:srgbClr val="FFE8D1"/>
          </a:solidFill>
          <a:ln w="38100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2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Глава </a:t>
            </a:r>
            <a:r>
              <a:rPr lang="ru-RU" altLang="ru-RU" sz="1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Золотодолинского сельского поселения  </a:t>
            </a:r>
            <a:r>
              <a:rPr lang="ru-RU" altLang="ru-RU" sz="12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представляет проект </a:t>
            </a:r>
            <a:r>
              <a:rPr lang="ru-RU" altLang="ru-RU" sz="1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altLang="ru-RU" sz="12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на рассмотрение </a:t>
            </a:r>
            <a:r>
              <a:rPr lang="ru-RU" altLang="ru-RU" sz="1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Муниципального комитета поселения </a:t>
            </a:r>
            <a:r>
              <a:rPr lang="ru-RU" altLang="ru-RU" sz="12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до 15 ноября текущего </a:t>
            </a:r>
            <a:r>
              <a:rPr lang="ru-RU" altLang="ru-RU" sz="1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года,. </a:t>
            </a:r>
            <a:r>
              <a:rPr lang="ru-RU" altLang="ru-RU" sz="12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Председатель </a:t>
            </a:r>
            <a:r>
              <a:rPr lang="ru-RU" altLang="ru-RU" sz="1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Муниципального комитета </a:t>
            </a:r>
            <a:r>
              <a:rPr lang="ru-RU" altLang="ru-RU" sz="12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направляет проект решения о бюджете </a:t>
            </a:r>
            <a:r>
              <a:rPr lang="ru-RU" altLang="ru-RU" sz="1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поселения в </a:t>
            </a:r>
            <a:r>
              <a:rPr lang="ru-RU" altLang="ru-RU" sz="12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ревизионную комиссию для подготовки </a:t>
            </a:r>
            <a:r>
              <a:rPr lang="ru-RU" altLang="ru-RU" sz="1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заключения, Муниципальный комитет рассматривает </a:t>
            </a:r>
            <a:r>
              <a:rPr lang="ru-RU" altLang="ru-RU" sz="12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проект решения о бюджете </a:t>
            </a:r>
            <a:r>
              <a:rPr lang="ru-RU" altLang="ru-RU" sz="1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поселения </a:t>
            </a:r>
            <a:r>
              <a:rPr lang="ru-RU" altLang="ru-RU" sz="12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1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двух </a:t>
            </a:r>
            <a:r>
              <a:rPr lang="ru-RU" altLang="ru-RU" sz="12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чтениях</a:t>
            </a:r>
            <a:r>
              <a:rPr lang="ru-RU" altLang="ru-RU" sz="1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10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Группа 24"/>
          <p:cNvGrpSpPr/>
          <p:nvPr/>
        </p:nvGrpSpPr>
        <p:grpSpPr>
          <a:xfrm>
            <a:off x="6675119" y="1039356"/>
            <a:ext cx="2140267" cy="863599"/>
            <a:chOff x="38571" y="4629907"/>
            <a:chExt cx="2418582" cy="1041837"/>
          </a:xfrm>
          <a:scene3d>
            <a:camera prst="orthographicFront"/>
            <a:lightRig rig="flat" dir="t"/>
          </a:scene3d>
        </p:grpSpPr>
        <p:sp>
          <p:nvSpPr>
            <p:cNvPr id="26" name="Скругленный прямоугольник 25"/>
            <p:cNvSpPr/>
            <p:nvPr/>
          </p:nvSpPr>
          <p:spPr>
            <a:xfrm>
              <a:off x="38571" y="4629907"/>
              <a:ext cx="2418582" cy="1041837"/>
            </a:xfrm>
            <a:prstGeom prst="roundRect">
              <a:avLst/>
            </a:prstGeom>
            <a:gradFill rotWithShape="1">
              <a:gsLst>
                <a:gs pos="0">
                  <a:srgbClr val="AEBAD5">
                    <a:hueOff val="-277017"/>
                    <a:satOff val="-26528"/>
                    <a:lumOff val="-26667"/>
                    <a:alphaOff val="0"/>
                    <a:shade val="63000"/>
                    <a:satMod val="165000"/>
                  </a:srgbClr>
                </a:gs>
                <a:gs pos="30000">
                  <a:srgbClr val="AEBAD5">
                    <a:hueOff val="-277017"/>
                    <a:satOff val="-26528"/>
                    <a:lumOff val="-26667"/>
                    <a:alphaOff val="0"/>
                    <a:shade val="58000"/>
                    <a:satMod val="165000"/>
                  </a:srgbClr>
                </a:gs>
                <a:gs pos="75000">
                  <a:srgbClr val="AEBAD5">
                    <a:hueOff val="-277017"/>
                    <a:satOff val="-26528"/>
                    <a:lumOff val="-26667"/>
                    <a:alphaOff val="0"/>
                    <a:shade val="30000"/>
                    <a:satMod val="175000"/>
                  </a:srgbClr>
                </a:gs>
                <a:gs pos="100000">
                  <a:srgbClr val="AEBAD5">
                    <a:hueOff val="-277017"/>
                    <a:satOff val="-26528"/>
                    <a:lumOff val="-26667"/>
                    <a:alphaOff val="0"/>
                    <a:shade val="15000"/>
                    <a:satMod val="175000"/>
                  </a:srgbClr>
                </a:gs>
              </a:gsLst>
              <a:path path="circle">
                <a:fillToRect l="5000" t="100000" r="120000" b="10000"/>
              </a:path>
            </a:gradFill>
            <a:ln>
              <a:noFill/>
            </a:ln>
            <a:effectLst>
              <a:outerShdw blurRad="50800" dist="20000" dir="5400000" rotWithShape="0">
                <a:srgbClr val="000000">
                  <a:alpha val="42000"/>
                </a:srgbClr>
              </a:outerShdw>
            </a:effectLst>
            <a:sp3d prstMaterial="plastic">
              <a:bevelT w="120900" h="88900"/>
              <a:bevelB w="88900" h="31750" prst="angle"/>
            </a:sp3d>
          </p:spPr>
        </p:sp>
        <p:sp>
          <p:nvSpPr>
            <p:cNvPr id="27" name="Скругленный прямоугольник 4"/>
            <p:cNvSpPr/>
            <p:nvPr/>
          </p:nvSpPr>
          <p:spPr>
            <a:xfrm>
              <a:off x="89429" y="4680765"/>
              <a:ext cx="2316866" cy="94012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lIns="231470" tIns="0" rIns="231470" bIns="0" spcCol="1270" anchor="ctr"/>
            <a:lstStyle/>
            <a:p>
              <a:pPr algn="ctr" defTabSz="8890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entury Schoolbook"/>
                </a:rPr>
                <a:t>Утверждение проекта бюджета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6340475" y="2030413"/>
            <a:ext cx="2630488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Проект бюджета </a:t>
            </a:r>
            <a:r>
              <a:rPr lang="ru-RU" sz="1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поселения </a:t>
            </a:r>
            <a:r>
              <a:rPr lang="ru-RU" sz="12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утверждается </a:t>
            </a:r>
            <a:r>
              <a:rPr lang="ru-RU" sz="1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Муниципальным комитетом </a:t>
            </a:r>
            <a:r>
              <a:rPr lang="ru-RU" sz="12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в форме решения </a:t>
            </a:r>
            <a:r>
              <a:rPr lang="ru-RU" sz="1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Муниципального комитета Золотодолинского сельского поселения , </a:t>
            </a:r>
            <a:r>
              <a:rPr lang="ru-RU" sz="12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решение, подлежит обнародованию путем опубликования его в газете «</a:t>
            </a:r>
            <a:r>
              <a:rPr lang="ru-RU" sz="12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Золотодолинский</a:t>
            </a:r>
            <a:r>
              <a:rPr lang="ru-RU" sz="1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вестник» </a:t>
            </a:r>
            <a:r>
              <a:rPr lang="ru-RU" sz="12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 размещению на официальном сайте администрации </a:t>
            </a:r>
            <a:r>
              <a:rPr lang="ru-RU" sz="1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Золотодолинского сельского поселения.</a:t>
            </a:r>
            <a:endParaRPr lang="ru-RU" sz="10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715404" y="6215082"/>
            <a:ext cx="257148" cy="476250"/>
          </a:xfrm>
        </p:spPr>
        <p:txBody>
          <a:bodyPr/>
          <a:lstStyle/>
          <a:p>
            <a:pPr>
              <a:defRPr/>
            </a:pPr>
            <a:fld id="{4925ABC1-BCDE-47C2-BF1C-97135AF53CBE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57224" y="292100"/>
            <a:ext cx="7829576" cy="422256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2900" dirty="0" err="1" smtClean="0">
                <a:solidFill>
                  <a:schemeClr val="accent3"/>
                </a:solidFill>
              </a:rPr>
              <a:t>Золотодолинское</a:t>
            </a:r>
            <a:r>
              <a:rPr lang="ru-RU" sz="2900" dirty="0" smtClean="0">
                <a:solidFill>
                  <a:schemeClr val="accent3"/>
                </a:solidFill>
              </a:rPr>
              <a:t> сельское поселение</a:t>
            </a:r>
          </a:p>
        </p:txBody>
      </p:sp>
      <p:sp>
        <p:nvSpPr>
          <p:cNvPr id="14339" name="TextBox 12"/>
          <p:cNvSpPr txBox="1">
            <a:spLocks noChangeArrowheads="1"/>
          </p:cNvSpPr>
          <p:nvPr/>
        </p:nvSpPr>
        <p:spPr bwMode="auto">
          <a:xfrm>
            <a:off x="307974" y="6094413"/>
            <a:ext cx="862174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В состав поселения входят два населенных пункта: Золотая Долина и Перетино. В поселении имеется 3 школы, 1 детский сад, 2 дома культуры, 3 </a:t>
            </a:r>
            <a:r>
              <a:rPr lang="ru-RU" sz="1600" b="1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ФАПа</a:t>
            </a:r>
            <a:r>
              <a:rPr lang="ru-RU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4340" name="TextBox 14"/>
          <p:cNvSpPr txBox="1">
            <a:spLocks noChangeArrowheads="1"/>
          </p:cNvSpPr>
          <p:nvPr/>
        </p:nvSpPr>
        <p:spPr bwMode="auto">
          <a:xfrm>
            <a:off x="6170613" y="850900"/>
            <a:ext cx="274478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solidFill>
                  <a:schemeClr val="bg2"/>
                </a:solidFill>
              </a:rPr>
              <a:t>Численность населения       </a:t>
            </a:r>
            <a:r>
              <a:rPr lang="ru-RU" sz="1600" b="1" dirty="0" smtClean="0">
                <a:solidFill>
                  <a:schemeClr val="bg2"/>
                </a:solidFill>
              </a:rPr>
              <a:t>3 280 </a:t>
            </a:r>
            <a:r>
              <a:rPr lang="ru-RU" sz="1600" b="1" dirty="0">
                <a:solidFill>
                  <a:schemeClr val="bg2"/>
                </a:solidFill>
              </a:rPr>
              <a:t>человек</a:t>
            </a:r>
            <a:r>
              <a:rPr lang="ru-RU" sz="1600" b="1" dirty="0" smtClean="0">
                <a:solidFill>
                  <a:schemeClr val="bg2"/>
                </a:solidFill>
              </a:rPr>
              <a:t>: из них в селе Золотая Долина проживает 2636 человек, в селе Перетино 644 человека </a:t>
            </a:r>
            <a:endParaRPr lang="ru-RU" sz="1600" b="1" dirty="0">
              <a:solidFill>
                <a:schemeClr val="bg2"/>
              </a:solidFill>
            </a:endParaRPr>
          </a:p>
        </p:txBody>
      </p:sp>
      <p:sp>
        <p:nvSpPr>
          <p:cNvPr id="16" name="Номер слайда 3"/>
          <p:cNvSpPr txBox="1">
            <a:spLocks noGrp="1"/>
          </p:cNvSpPr>
          <p:nvPr/>
        </p:nvSpPr>
        <p:spPr>
          <a:xfrm>
            <a:off x="8643938" y="6446838"/>
            <a:ext cx="461962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7AAF3C7B-40CD-4FAF-ADB6-88125AE4FF3B}" type="slidenum">
              <a:rPr lang="ru-RU" sz="100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ru-RU" sz="1000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pic>
        <p:nvPicPr>
          <p:cNvPr id="14343" name="Picture 11" descr="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1285860"/>
            <a:ext cx="2874963" cy="114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12" descr="2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3071810"/>
            <a:ext cx="2636827" cy="2316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4" descr="C:\Documents and Settings\Администратор\Рабочий стол\XX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2928934"/>
            <a:ext cx="3238523" cy="242889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214290"/>
            <a:ext cx="7793037" cy="1462087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+mn-lt"/>
                <a:cs typeface="Tahoma" pitchFamily="34" charset="0"/>
              </a:rPr>
              <a:t>Основные характеристики бюджета Золотодолинского сельского поселения </a:t>
            </a:r>
            <a:b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+mn-lt"/>
                <a:cs typeface="Tahoma" pitchFamily="34" charset="0"/>
              </a:rPr>
            </a:b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+mn-lt"/>
                <a:cs typeface="Tahoma" pitchFamily="34" charset="0"/>
              </a:rPr>
              <a:t>на 2021 год и плановый период 2022 и 2023 годов </a:t>
            </a:r>
            <a:b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+mn-lt"/>
                <a:cs typeface="Tahoma" pitchFamily="34" charset="0"/>
              </a:rPr>
            </a:b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+mn-lt"/>
                <a:cs typeface="Tahoma" pitchFamily="34" charset="0"/>
              </a:rPr>
              <a:t>                                                                       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(руб.)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graphicFrame>
        <p:nvGraphicFramePr>
          <p:cNvPr id="33942" name="Group 150"/>
          <p:cNvGraphicFramePr>
            <a:graphicFrameLocks noGrp="1"/>
          </p:cNvGraphicFramePr>
          <p:nvPr>
            <p:ph type="tbl" idx="1"/>
          </p:nvPr>
        </p:nvGraphicFramePr>
        <p:xfrm>
          <a:off x="827584" y="2060848"/>
          <a:ext cx="7848872" cy="3906688"/>
        </p:xfrm>
        <a:graphic>
          <a:graphicData uri="http://schemas.openxmlformats.org/drawingml/2006/table">
            <a:tbl>
              <a:tblPr/>
              <a:tblGrid>
                <a:gridCol w="3256274"/>
                <a:gridCol w="1609490"/>
                <a:gridCol w="1512168"/>
                <a:gridCol w="1470940"/>
              </a:tblGrid>
              <a:tr h="4619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2021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2022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2023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603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I.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Доходы, всего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из них: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10 050 000,00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ru-RU" sz="1600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12 803 441,29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ru-RU" sz="1600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10 362 607,00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901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Налоговые и неналоговые доходы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2 514 470,00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2 515 661,00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2 988 962,00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3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7 535 530,00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ru-RU" sz="1600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10 287 780,29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ru-RU" sz="1600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7 373 645,00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651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II.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Расходы, всего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10 050 000,00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ru-RU" sz="1600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12 803 441,29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ru-RU" sz="1600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10 362 607,00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901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III.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Дефицит (-),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профицит (+)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Океан">
  <a:themeElements>
    <a:clrScheme name="Другая 5">
      <a:dk1>
        <a:srgbClr val="000066"/>
      </a:dk1>
      <a:lt1>
        <a:srgbClr val="FFFFFF"/>
      </a:lt1>
      <a:dk2>
        <a:srgbClr val="5D93FF"/>
      </a:dk2>
      <a:lt2>
        <a:srgbClr val="FFFFFF"/>
      </a:lt2>
      <a:accent1>
        <a:srgbClr val="92D050"/>
      </a:accent1>
      <a:accent2>
        <a:srgbClr val="FFFF00"/>
      </a:accent2>
      <a:accent3>
        <a:srgbClr val="FF0000"/>
      </a:accent3>
      <a:accent4>
        <a:srgbClr val="0070C0"/>
      </a:accent4>
      <a:accent5>
        <a:srgbClr val="FFC000"/>
      </a:accent5>
      <a:accent6>
        <a:srgbClr val="C00000"/>
      </a:accent6>
      <a:hlink>
        <a:srgbClr val="FFFF00"/>
      </a:hlink>
      <a:folHlink>
        <a:srgbClr val="FF9900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7081</TotalTime>
  <Words>1271</Words>
  <Application>Microsoft Office PowerPoint</Application>
  <PresentationFormat>Экран (4:3)</PresentationFormat>
  <Paragraphs>205</Paragraphs>
  <Slides>23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Океан</vt:lpstr>
      <vt:lpstr>Диаграмма</vt:lpstr>
      <vt:lpstr>БЮДЖЕТ ДЛЯ ГРАЖДАН</vt:lpstr>
      <vt:lpstr>В состав Золотодолинского сельского поселения  входят 2 населенных пункта:</vt:lpstr>
      <vt:lpstr>Слайд 3</vt:lpstr>
      <vt:lpstr>Основные понятия</vt:lpstr>
      <vt:lpstr>Доходы формирующие бюджет поселения</vt:lpstr>
      <vt:lpstr>Что такое бюджет? Какие бывают бюджеты?</vt:lpstr>
      <vt:lpstr>Этапы составления и утверждения бюджета Золотодолинского сельского поселения Партизанского муниципального района</vt:lpstr>
      <vt:lpstr>Золотодолинское сельское поселение</vt:lpstr>
      <vt:lpstr>Основные характеристики бюджета Золотодолинского сельского поселения  на 2021 год и плановый период 2022 и 2023 годов                                                                          (руб.) </vt:lpstr>
      <vt:lpstr>Структура доходной части бюджета Золотодолинского сельского поселения на 2021 год</vt:lpstr>
      <vt:lpstr>Динамика налоговых и неналоговых доходов  бюджета Золотодолинского сельского поселения за 2019 – 2023 годы</vt:lpstr>
      <vt:lpstr>Структура налоговых и неналоговых доходов бюджета Золотодолинского сельского поселения в 2021 году  (в тыс.рублей)</vt:lpstr>
      <vt:lpstr>Динамика поступлений налога  на доходы физических лиц в бюджет  Золотодолинского сельского поселения (в тыс. рублей) НДФЛ</vt:lpstr>
      <vt:lpstr>Динамика поступлений  налога на имущество физических лиц  в бюджет Золотодолинского сельского поселения  (в тыс. рублей) </vt:lpstr>
      <vt:lpstr>Динамика поступлений  земельного налога   в бюджет Золотодолинского сельского поселения  (в тыс. рублей) </vt:lpstr>
      <vt:lpstr>Динамика поступлений неналоговых доходов бюджета Золотодолинского сельского поселения  за 2019-2023 годы (в тыс. рублей)</vt:lpstr>
      <vt:lpstr>Динамика поступлений безвозмездных поступлений  в бюджет Золотодолинского сельского поселения  в 2019 – 2023 годах (в тыс. рублей)</vt:lpstr>
      <vt:lpstr>РАСХОДЫ БЮДЖЕТА </vt:lpstr>
      <vt:lpstr>ДИНАМИКА РАСХОДОВ  БЮДЖЕТА ЗОЛОТОДОЛИНСКОГО СЕЛЬСКОГО ПОСЕЛЕНИЯ ЗА 2019-2023 ГОДЫ                                                                                в тыс.рублей</vt:lpstr>
      <vt:lpstr>Структура расходов Золотодолинского сельского поселения</vt:lpstr>
      <vt:lpstr>Муниципальные программы  Золотодолинского сельского поселения  на 2021 год                                                                                             </vt:lpstr>
      <vt:lpstr>Слайд 22</vt:lpstr>
      <vt:lpstr>КОНТАКТНАЯ ИНФОРМАЦИЯ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Admin</dc:creator>
  <cp:lastModifiedBy>ADMIN</cp:lastModifiedBy>
  <cp:revision>632</cp:revision>
  <dcterms:created xsi:type="dcterms:W3CDTF">2013-09-17T11:29:55Z</dcterms:created>
  <dcterms:modified xsi:type="dcterms:W3CDTF">2020-12-30T04:59:38Z</dcterms:modified>
</cp:coreProperties>
</file>