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vml" ContentType="application/vnd.openxmlformats-officedocument.vmlDrawing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4"/>
  </p:notesMasterIdLst>
  <p:sldIdLst>
    <p:sldId id="256" r:id="rId2"/>
    <p:sldId id="257" r:id="rId3"/>
    <p:sldId id="258" r:id="rId4"/>
    <p:sldId id="278" r:id="rId5"/>
    <p:sldId id="279" r:id="rId6"/>
    <p:sldId id="263" r:id="rId7"/>
    <p:sldId id="281" r:id="rId8"/>
    <p:sldId id="285" r:id="rId9"/>
    <p:sldId id="284" r:id="rId10"/>
    <p:sldId id="273" r:id="rId11"/>
    <p:sldId id="269" r:id="rId12"/>
    <p:sldId id="26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66"/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4541" autoAdjust="0"/>
  </p:normalViewPr>
  <p:slideViewPr>
    <p:cSldViewPr>
      <p:cViewPr>
        <p:scale>
          <a:sx n="106" d="100"/>
          <a:sy n="106" d="100"/>
        </p:scale>
        <p:origin x="-108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1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1.8075905865547384E-2"/>
          <c:y val="3.3809681089880285E-2"/>
          <c:w val="0.96384818826890561"/>
          <c:h val="0.78766743552564011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рубли</c:v>
                </c:pt>
              </c:strCache>
            </c:strRef>
          </c:tx>
          <c:dLbls>
            <c:txPr>
              <a:bodyPr/>
              <a:lstStyle/>
              <a:p>
                <a:pPr>
                  <a:defRPr sz="1000" baseline="0"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Лист1!$A$2:$A$6</c:f>
              <c:strCache>
                <c:ptCount val="5"/>
                <c:pt idx="0">
                  <c:v>2015 г. Факт</c:v>
                </c:pt>
                <c:pt idx="1">
                  <c:v>2016 г. Факт</c:v>
                </c:pt>
                <c:pt idx="2">
                  <c:v>2017 г. План</c:v>
                </c:pt>
                <c:pt idx="3">
                  <c:v>2018 г. Прогноз</c:v>
                </c:pt>
                <c:pt idx="4">
                  <c:v>2019 г. Прогноз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1978200</c:v>
                </c:pt>
                <c:pt idx="1">
                  <c:v>2882900</c:v>
                </c:pt>
                <c:pt idx="2">
                  <c:v>2941000</c:v>
                </c:pt>
                <c:pt idx="3">
                  <c:v>2930630</c:v>
                </c:pt>
                <c:pt idx="4">
                  <c:v>2930630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 к предыдущему году %</c:v>
                </c:pt>
              </c:strCache>
            </c:strRef>
          </c:tx>
          <c:dLbls>
            <c:dLbl>
              <c:idx val="0"/>
              <c:layout>
                <c:manualLayout>
                  <c:x val="-1.6432641695952196E-3"/>
                  <c:y val="-2.8809526834146018E-2"/>
                </c:manualLayout>
              </c:layout>
              <c:showVal val="1"/>
            </c:dLbl>
            <c:dLbl>
              <c:idx val="1"/>
              <c:layout>
                <c:manualLayout>
                  <c:x val="1.6432641695952189E-3"/>
                  <c:y val="-7.7785722452194478E-2"/>
                </c:manualLayout>
              </c:layout>
              <c:showVal val="1"/>
            </c:dLbl>
            <c:dLbl>
              <c:idx val="2"/>
              <c:layout>
                <c:manualLayout>
                  <c:x val="4.9297925087856548E-3"/>
                  <c:y val="-2.8809526834146035E-2"/>
                </c:manualLayout>
              </c:layout>
              <c:showVal val="1"/>
            </c:dLbl>
            <c:dLbl>
              <c:idx val="3"/>
              <c:layout>
                <c:manualLayout>
                  <c:x val="-1.6432641695952196E-3"/>
                  <c:y val="-3.1690479517560738E-2"/>
                </c:manualLayout>
              </c:layout>
              <c:showVal val="1"/>
            </c:dLbl>
            <c:dLbl>
              <c:idx val="4"/>
              <c:layout>
                <c:manualLayout>
                  <c:x val="-6.5730566783808687E-3"/>
                  <c:y val="-3.1690479517560738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2015 г. Факт</c:v>
                </c:pt>
                <c:pt idx="1">
                  <c:v>2016 г. Факт</c:v>
                </c:pt>
                <c:pt idx="2">
                  <c:v>2017 г. План</c:v>
                </c:pt>
                <c:pt idx="3">
                  <c:v>2018 г. Прогноз</c:v>
                </c:pt>
                <c:pt idx="4">
                  <c:v>2019 г. Прогноз</c:v>
                </c:pt>
              </c:strCache>
            </c:strRef>
          </c:cat>
          <c:val>
            <c:numRef>
              <c:f>Лист1!$C$2:$C$6</c:f>
              <c:numCache>
                <c:formatCode>0.0%</c:formatCode>
                <c:ptCount val="5"/>
                <c:pt idx="1">
                  <c:v>1.4569999999999996</c:v>
                </c:pt>
                <c:pt idx="2">
                  <c:v>1.02</c:v>
                </c:pt>
                <c:pt idx="3">
                  <c:v>0.996</c:v>
                </c:pt>
                <c:pt idx="4">
                  <c:v>1</c:v>
                </c:pt>
              </c:numCache>
            </c:numRef>
          </c:val>
        </c:ser>
        <c:dLbls>
          <c:showVal val="1"/>
        </c:dLbls>
        <c:gapWidth val="95"/>
        <c:overlap val="100"/>
        <c:axId val="63580032"/>
        <c:axId val="63131648"/>
      </c:barChart>
      <c:catAx>
        <c:axId val="6358003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 baseline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3131648"/>
        <c:crosses val="autoZero"/>
        <c:auto val="1"/>
        <c:lblAlgn val="ctr"/>
        <c:lblOffset val="100"/>
      </c:catAx>
      <c:valAx>
        <c:axId val="63131648"/>
        <c:scaling>
          <c:orientation val="minMax"/>
        </c:scaling>
        <c:delete val="1"/>
        <c:axPos val="l"/>
        <c:numFmt formatCode="0.00" sourceLinked="1"/>
        <c:tickLblPos val="nextTo"/>
        <c:crossAx val="63580032"/>
        <c:crosses val="autoZero"/>
        <c:crossBetween val="between"/>
      </c:valAx>
      <c:spPr>
        <a:ln>
          <a:solidFill>
            <a:schemeClr val="bg2"/>
          </a:solidFill>
        </a:ln>
      </c:spPr>
    </c:plotArea>
    <c:legend>
      <c:legendPos val="t"/>
      <c:layout>
        <c:manualLayout>
          <c:xMode val="edge"/>
          <c:yMode val="edge"/>
          <c:x val="0.5677348315071985"/>
          <c:y val="3.1690479517560738E-2"/>
          <c:w val="0.4100940412912174"/>
          <c:h val="0.16569107476321743"/>
        </c:manualLayout>
      </c:layout>
      <c:overlay val="1"/>
      <c:txPr>
        <a:bodyPr/>
        <a:lstStyle/>
        <a:p>
          <a:pPr>
            <a:defRPr sz="140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Налог на доходы физ лиц (600 000)</c:v>
                </c:pt>
                <c:pt idx="1">
                  <c:v>Налог на совокупный доход (1 000)</c:v>
                </c:pt>
                <c:pt idx="2">
                  <c:v>Налог на имущество (120 000)</c:v>
                </c:pt>
                <c:pt idx="3">
                  <c:v>Земельный налог (1 890 000)</c:v>
                </c:pt>
                <c:pt idx="4">
                  <c:v>Прочие неналоговые доходы (330 000)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0.20400000000000001</c:v>
                </c:pt>
                <c:pt idx="1">
                  <c:v>3.0000000000000003E-4</c:v>
                </c:pt>
                <c:pt idx="2">
                  <c:v>4.0800000000000003E-2</c:v>
                </c:pt>
                <c:pt idx="3">
                  <c:v>0.64200000000000013</c:v>
                </c:pt>
                <c:pt idx="4">
                  <c:v>0.112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Налог на доходы физ лиц (600 000)</c:v>
                </c:pt>
                <c:pt idx="1">
                  <c:v>Налог на совокупный доход (1 000)</c:v>
                </c:pt>
                <c:pt idx="2">
                  <c:v>Налог на имущество (120 000)</c:v>
                </c:pt>
                <c:pt idx="3">
                  <c:v>Земельный налог (1 890 000)</c:v>
                </c:pt>
                <c:pt idx="4">
                  <c:v>Прочие неналоговые доходы (330 000)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chemeClr val="accent2"/>
            </a:solidFill>
          </c:spPr>
          <c:dLbls>
            <c:dLbl>
              <c:idx val="0"/>
              <c:layout>
                <c:manualLayout>
                  <c:x val="-2.0833333333333389E-3"/>
                  <c:y val="-0.19062500000000002"/>
                </c:manualLayout>
              </c:layout>
              <c:showVal val="1"/>
            </c:dLbl>
            <c:dLbl>
              <c:idx val="1"/>
              <c:layout>
                <c:manualLayout>
                  <c:x val="-2.0833333333333389E-3"/>
                  <c:y val="-0.21250000000000024"/>
                </c:manualLayout>
              </c:layout>
              <c:showVal val="1"/>
            </c:dLbl>
            <c:dLbl>
              <c:idx val="2"/>
              <c:layout>
                <c:manualLayout>
                  <c:x val="8.3333333333333367E-3"/>
                  <c:y val="-0.18437499999999998"/>
                </c:manualLayout>
              </c:layout>
              <c:showVal val="1"/>
            </c:dLbl>
            <c:dLbl>
              <c:idx val="3"/>
              <c:layout>
                <c:manualLayout>
                  <c:x val="8.3333333333333367E-3"/>
                  <c:y val="-0.21250000000000024"/>
                </c:manualLayout>
              </c:layout>
              <c:showVal val="1"/>
            </c:dLbl>
            <c:dLbl>
              <c:idx val="4"/>
              <c:layout>
                <c:manualLayout>
                  <c:x val="2.0833333333333405E-2"/>
                  <c:y val="-0.22187499999999988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2015 г. Факт</c:v>
                </c:pt>
                <c:pt idx="1">
                  <c:v>2016 г. Факт </c:v>
                </c:pt>
                <c:pt idx="2">
                  <c:v>2017 г. План</c:v>
                </c:pt>
                <c:pt idx="3">
                  <c:v>2018 г. Прогноз</c:v>
                </c:pt>
                <c:pt idx="4">
                  <c:v>2019 г. Прогноз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714000</c:v>
                </c:pt>
                <c:pt idx="1">
                  <c:v>702000</c:v>
                </c:pt>
                <c:pt idx="2">
                  <c:v>600000</c:v>
                </c:pt>
                <c:pt idx="3">
                  <c:v>600000</c:v>
                </c:pt>
                <c:pt idx="4">
                  <c:v>600000</c:v>
                </c:pt>
              </c:numCache>
            </c:numRef>
          </c:val>
        </c:ser>
        <c:dLbls>
          <c:showVal val="1"/>
        </c:dLbls>
        <c:gapWidth val="75"/>
        <c:axId val="72402432"/>
        <c:axId val="72403968"/>
      </c:barChart>
      <c:catAx>
        <c:axId val="7240243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2403968"/>
        <c:crosses val="autoZero"/>
        <c:auto val="1"/>
        <c:lblAlgn val="ctr"/>
        <c:lblOffset val="100"/>
      </c:catAx>
      <c:valAx>
        <c:axId val="72403968"/>
        <c:scaling>
          <c:orientation val="minMax"/>
        </c:scaling>
        <c:axPos val="l"/>
        <c:numFmt formatCode="0.00" sourceLinked="1"/>
        <c:maj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240243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84588977120821762"/>
          <c:y val="1.6704162500462923E-2"/>
          <c:w val="0.11895015697180612"/>
          <c:h val="8.0872958560160024E-2"/>
        </c:manualLayout>
      </c:layout>
      <c:txPr>
        <a:bodyPr/>
        <a:lstStyle/>
        <a:p>
          <a:pPr>
            <a:defRPr>
              <a:solidFill>
                <a:schemeClr val="bg2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Прочие неналоговые доходы</c:v>
                </c:pt>
              </c:strCache>
            </c:strRef>
          </c:tx>
          <c:dLbls>
            <c:dLbl>
              <c:idx val="0"/>
              <c:layout>
                <c:manualLayout>
                  <c:x val="6.1728395061728392E-3"/>
                  <c:y val="2.8060326608944881E-2"/>
                </c:manualLayout>
              </c:layout>
              <c:showVal val="1"/>
            </c:dLbl>
            <c:dLbl>
              <c:idx val="1"/>
              <c:layout>
                <c:manualLayout>
                  <c:x val="3.0864197530864235E-3"/>
                  <c:y val="3.6478424591628346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2015год (факт)</c:v>
                </c:pt>
                <c:pt idx="1">
                  <c:v>2016год (факт)</c:v>
                </c:pt>
                <c:pt idx="2">
                  <c:v>2017год план</c:v>
                </c:pt>
                <c:pt idx="3">
                  <c:v>2017год прогноз</c:v>
                </c:pt>
                <c:pt idx="4">
                  <c:v>2018год прогноз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37500</c:v>
                </c:pt>
                <c:pt idx="1">
                  <c:v>127500</c:v>
                </c:pt>
                <c:pt idx="2">
                  <c:v>100000</c:v>
                </c:pt>
                <c:pt idx="3">
                  <c:v>80000</c:v>
                </c:pt>
                <c:pt idx="4">
                  <c:v>80000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сдачи в аренду имущества</c:v>
                </c:pt>
              </c:strCache>
            </c:strRef>
          </c:tx>
          <c:spPr>
            <a:solidFill>
              <a:schemeClr val="accent3"/>
            </a:solidFill>
          </c:spPr>
          <c:dLbls>
            <c:dLbl>
              <c:idx val="0"/>
              <c:layout>
                <c:manualLayout>
                  <c:x val="1.8518518518518538E-2"/>
                  <c:y val="-0.24693087415871495"/>
                </c:manualLayout>
              </c:layout>
              <c:showVal val="1"/>
            </c:dLbl>
            <c:dLbl>
              <c:idx val="1"/>
              <c:layout>
                <c:manualLayout>
                  <c:x val="1.5432098765432122E-3"/>
                  <c:y val="-8.1374947165940223E-2"/>
                </c:manualLayout>
              </c:layout>
              <c:showVal val="1"/>
            </c:dLbl>
            <c:dLbl>
              <c:idx val="2"/>
              <c:layout>
                <c:manualLayout>
                  <c:x val="9.2592592592592813E-3"/>
                  <c:y val="-9.2599077809518079E-2"/>
                </c:manualLayout>
              </c:layout>
              <c:showVal val="1"/>
            </c:dLbl>
            <c:dLbl>
              <c:idx val="3"/>
              <c:layout>
                <c:manualLayout>
                  <c:x val="1.0802469135802488E-2"/>
                  <c:y val="-0.10662924111399071"/>
                </c:manualLayout>
              </c:layout>
              <c:showVal val="1"/>
            </c:dLbl>
            <c:dLbl>
              <c:idx val="4"/>
              <c:layout>
                <c:manualLayout>
                  <c:x val="2.7777777777777842E-2"/>
                  <c:y val="-0.10662924111399071"/>
                </c:manualLayout>
              </c:layout>
              <c:showVal val="1"/>
            </c:dLbl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2015год (факт)</c:v>
                </c:pt>
                <c:pt idx="1">
                  <c:v>2016год (факт)</c:v>
                </c:pt>
                <c:pt idx="2">
                  <c:v>2017год план</c:v>
                </c:pt>
                <c:pt idx="3">
                  <c:v>2017год прогноз</c:v>
                </c:pt>
                <c:pt idx="4">
                  <c:v>2018год прогноз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298400</c:v>
                </c:pt>
                <c:pt idx="1">
                  <c:v>270300</c:v>
                </c:pt>
                <c:pt idx="2">
                  <c:v>230000</c:v>
                </c:pt>
                <c:pt idx="3">
                  <c:v>120000</c:v>
                </c:pt>
                <c:pt idx="4">
                  <c:v>120000</c:v>
                </c:pt>
              </c:numCache>
            </c:numRef>
          </c:val>
        </c:ser>
        <c:shape val="cylinder"/>
        <c:axId val="61856768"/>
        <c:axId val="74973952"/>
        <c:axId val="0"/>
      </c:bar3DChart>
      <c:catAx>
        <c:axId val="61856768"/>
        <c:scaling>
          <c:orientation val="minMax"/>
        </c:scaling>
        <c:axPos val="b"/>
        <c:tickLblPos val="nextTo"/>
        <c:crossAx val="74973952"/>
        <c:crosses val="autoZero"/>
        <c:auto val="1"/>
        <c:lblAlgn val="ctr"/>
        <c:lblOffset val="100"/>
      </c:catAx>
      <c:valAx>
        <c:axId val="74973952"/>
        <c:scaling>
          <c:orientation val="minMax"/>
        </c:scaling>
        <c:axPos val="l"/>
        <c:majorGridlines/>
        <c:numFmt formatCode="General" sourceLinked="1"/>
        <c:tickLblPos val="nextTo"/>
        <c:crossAx val="618567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5"/>
                <c:pt idx="0">
                  <c:v>2015г (факт)</c:v>
                </c:pt>
                <c:pt idx="1">
                  <c:v>2016 г. (факт)</c:v>
                </c:pt>
                <c:pt idx="2">
                  <c:v>2017 г. План</c:v>
                </c:pt>
                <c:pt idx="3">
                  <c:v>2018 г. Прогноз</c:v>
                </c:pt>
                <c:pt idx="4">
                  <c:v>2019 г. Прогноз</c:v>
                </c:pt>
              </c:strCache>
            </c:strRef>
          </c:cat>
          <c:val>
            <c:numRef>
              <c:f>Лист1!$B$2:$B$7</c:f>
              <c:numCache>
                <c:formatCode>#,##0</c:formatCode>
                <c:ptCount val="6"/>
                <c:pt idx="0">
                  <c:v>3885976</c:v>
                </c:pt>
                <c:pt idx="1">
                  <c:v>4327000</c:v>
                </c:pt>
                <c:pt idx="2">
                  <c:v>4559000</c:v>
                </c:pt>
                <c:pt idx="3" formatCode="0.00">
                  <c:v>4559000</c:v>
                </c:pt>
                <c:pt idx="4" formatCode="0.00">
                  <c:v>4559000</c:v>
                </c:pt>
              </c:numCache>
            </c:numRef>
          </c:val>
        </c:ser>
        <c:dLbls>
          <c:showVal val="1"/>
        </c:dLbls>
        <c:gapWidth val="75"/>
        <c:shape val="cylinder"/>
        <c:axId val="75308032"/>
        <c:axId val="75367168"/>
        <c:axId val="0"/>
      </c:bar3DChart>
      <c:catAx>
        <c:axId val="75308032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</a:defRPr>
            </a:pPr>
            <a:endParaRPr lang="ru-RU"/>
          </a:p>
        </c:txPr>
        <c:crossAx val="75367168"/>
        <c:crosses val="autoZero"/>
        <c:auto val="1"/>
        <c:lblAlgn val="ctr"/>
        <c:lblOffset val="100"/>
      </c:catAx>
      <c:valAx>
        <c:axId val="75367168"/>
        <c:scaling>
          <c:orientation val="minMax"/>
        </c:scaling>
        <c:delete val="1"/>
        <c:axPos val="b"/>
        <c:numFmt formatCode="#,##0" sourceLinked="1"/>
        <c:majorTickMark val="none"/>
        <c:tickLblPos val="nextTo"/>
        <c:crossAx val="753080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2119286381658865"/>
          <c:y val="3.5909851824373631E-2"/>
          <c:w val="0.25441742811818724"/>
          <c:h val="8.2243686671349139E-2"/>
        </c:manualLayout>
      </c:layout>
      <c:txPr>
        <a:bodyPr/>
        <a:lstStyle/>
        <a:p>
          <a:pPr>
            <a:defRPr>
              <a:solidFill>
                <a:schemeClr val="bg2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8521495775033325"/>
          <c:y val="4.9578001968503982E-2"/>
          <c:w val="0.77333062625732163"/>
          <c:h val="0.79507733267732161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-2.6236868998026852E-2"/>
                  <c:y val="4.1402145793324446E-3"/>
                </c:manualLayout>
              </c:layout>
              <c:showVal val="1"/>
            </c:dLbl>
            <c:dLbl>
              <c:idx val="1"/>
              <c:layout>
                <c:manualLayout>
                  <c:x val="-2.6236754226573619E-2"/>
                  <c:y val="-9.7806592918247667E-5"/>
                </c:manualLayout>
              </c:layout>
              <c:showVal val="1"/>
            </c:dLbl>
            <c:dLbl>
              <c:idx val="2"/>
              <c:layout>
                <c:manualLayout>
                  <c:x val="-3.2067373597607612E-2"/>
                  <c:y val="6.3594521243671515E-2"/>
                </c:manualLayout>
              </c:layout>
              <c:showVal val="1"/>
            </c:dLbl>
            <c:dLbl>
              <c:idx val="3"/>
              <c:layout>
                <c:manualLayout>
                  <c:x val="-8.745584742191179E-3"/>
                  <c:y val="-1.3496714650753095E-2"/>
                </c:manualLayout>
              </c:layout>
              <c:showVal val="1"/>
            </c:dLbl>
            <c:dLbl>
              <c:idx val="4"/>
              <c:layout>
                <c:manualLayout>
                  <c:x val="-1.7491169484382361E-2"/>
                  <c:y val="1.6206532607488113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solidFill>
                      <a:schemeClr val="bg2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2015 г. Факт</c:v>
                </c:pt>
                <c:pt idx="1">
                  <c:v>2016 г. Факт</c:v>
                </c:pt>
                <c:pt idx="2">
                  <c:v>2017 г. План</c:v>
                </c:pt>
                <c:pt idx="3">
                  <c:v>2018 г. Прогноз</c:v>
                </c:pt>
                <c:pt idx="4">
                  <c:v>2019 г. Прогноз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5864165.5499999998</c:v>
                </c:pt>
                <c:pt idx="1">
                  <c:v>7591750.9800000004</c:v>
                </c:pt>
                <c:pt idx="2" formatCode="0.00">
                  <c:v>7500000</c:v>
                </c:pt>
                <c:pt idx="3" formatCode="0.00">
                  <c:v>7489630</c:v>
                </c:pt>
                <c:pt idx="4" formatCode="0.00">
                  <c:v>7489630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-1.3118377113286769E-2"/>
                  <c:y val="-1.1698898535083433E-2"/>
                </c:manualLayout>
              </c:layout>
              <c:showVal val="1"/>
            </c:dLbl>
            <c:dLbl>
              <c:idx val="1"/>
              <c:layout>
                <c:manualLayout>
                  <c:x val="-8.745584742191179E-3"/>
                  <c:y val="-1.6738021172250702E-2"/>
                </c:manualLayout>
              </c:layout>
              <c:showVal val="1"/>
            </c:dLbl>
            <c:dLbl>
              <c:idx val="2"/>
              <c:layout>
                <c:manualLayout>
                  <c:x val="-7.2879872851593303E-3"/>
                  <c:y val="-1.6114082562254984E-2"/>
                </c:manualLayout>
              </c:layout>
              <c:showVal val="1"/>
            </c:dLbl>
            <c:dLbl>
              <c:idx val="3"/>
              <c:layout>
                <c:manualLayout>
                  <c:x val="-8.745584742191179E-3"/>
                  <c:y val="-2.2070563588172842E-2"/>
                </c:manualLayout>
              </c:layout>
              <c:showVal val="1"/>
            </c:dLbl>
            <c:dLbl>
              <c:idx val="4"/>
              <c:layout>
                <c:manualLayout>
                  <c:x val="-8.745584742191179E-3"/>
                  <c:y val="-6.8553890837526211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solidFill>
                      <a:schemeClr val="bg2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2015 г. Факт</c:v>
                </c:pt>
                <c:pt idx="1">
                  <c:v>2016 г. Факт</c:v>
                </c:pt>
                <c:pt idx="2">
                  <c:v>2017 г. План</c:v>
                </c:pt>
                <c:pt idx="3">
                  <c:v>2018 г. Прогноз</c:v>
                </c:pt>
                <c:pt idx="4">
                  <c:v>2019 г. Прогноз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7132880.8300000001</c:v>
                </c:pt>
                <c:pt idx="1">
                  <c:v>7538143.2199999997</c:v>
                </c:pt>
                <c:pt idx="2" formatCode="0.00">
                  <c:v>7500000</c:v>
                </c:pt>
                <c:pt idx="3" formatCode="0.00">
                  <c:v>7489630</c:v>
                </c:pt>
                <c:pt idx="4" formatCode="0.00">
                  <c:v>7489630</c:v>
                </c:pt>
              </c:numCache>
            </c:numRef>
          </c:val>
        </c:ser>
        <c:dLbls>
          <c:showVal val="1"/>
        </c:dLbls>
        <c:overlap val="100"/>
        <c:axId val="75413760"/>
        <c:axId val="75436032"/>
      </c:barChart>
      <c:catAx>
        <c:axId val="7541376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500" baseline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5436032"/>
        <c:crosses val="autoZero"/>
        <c:auto val="1"/>
        <c:lblAlgn val="ctr"/>
        <c:lblOffset val="100"/>
      </c:catAx>
      <c:valAx>
        <c:axId val="7543603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54137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340020530317716"/>
          <c:y val="3.7569881889763811E-2"/>
          <c:w val="0.12789912691060037"/>
          <c:h val="0.12968479692732554"/>
        </c:manualLayout>
      </c:layout>
      <c:txPr>
        <a:bodyPr/>
        <a:lstStyle/>
        <a:p>
          <a:pPr>
            <a:defRPr>
              <a:solidFill>
                <a:schemeClr val="bg2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1"/>
  <c:chart>
    <c:autoTitleDeleted val="1"/>
    <c:view3D>
      <c:hPercent val="52"/>
      <c:depthPercent val="100"/>
      <c:rAngAx val="1"/>
    </c:view3D>
    <c:plotArea>
      <c:layout>
        <c:manualLayout>
          <c:layoutTarget val="inner"/>
          <c:xMode val="edge"/>
          <c:yMode val="edge"/>
          <c:x val="0.125"/>
          <c:y val="5.1764705882352942E-2"/>
          <c:w val="0.86250000000000004"/>
          <c:h val="0.77176470588234858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dLbls>
            <c:dLbl>
              <c:idx val="0"/>
              <c:layout>
                <c:manualLayout>
                  <c:x val="1.1755484762877959E-2"/>
                  <c:y val="-6.8883926822580202E-3"/>
                </c:manualLayout>
              </c:layout>
              <c:showVal val="1"/>
            </c:dLbl>
            <c:dLbl>
              <c:idx val="1"/>
              <c:layout>
                <c:manualLayout>
                  <c:x val="4.1870529542585803E-3"/>
                  <c:y val="1.5714453603747343E-4"/>
                </c:manualLayout>
              </c:layout>
              <c:showVal val="1"/>
            </c:dLbl>
            <c:dLbl>
              <c:idx val="2"/>
              <c:layout>
                <c:manualLayout>
                  <c:x val="3.2714071046462706E-2"/>
                  <c:y val="4.9903463559592513E-3"/>
                </c:manualLayout>
              </c:layout>
              <c:showVal val="1"/>
            </c:dLbl>
            <c:dLbl>
              <c:idx val="3"/>
              <c:layout>
                <c:manualLayout>
                  <c:x val="2.9164753260804227E-2"/>
                  <c:y val="2.6537727560174439E-3"/>
                </c:manualLayout>
              </c:layout>
              <c:showVal val="1"/>
            </c:dLbl>
            <c:dLbl>
              <c:idx val="4"/>
              <c:layout>
                <c:manualLayout>
                  <c:x val="4.8524012742681977E-2"/>
                  <c:y val="-7.0679224798392793E-3"/>
                </c:manualLayout>
              </c:layout>
              <c:showVal val="1"/>
            </c:dLbl>
            <c:dLbl>
              <c:idx val="5"/>
              <c:layout>
                <c:manualLayout>
                  <c:x val="8.8283945422852728E-2"/>
                  <c:y val="-2.3713826816424081E-2"/>
                </c:manualLayout>
              </c:layout>
              <c:showVal val="1"/>
            </c:dLbl>
            <c:dLbl>
              <c:idx val="6"/>
              <c:layout>
                <c:manualLayout>
                  <c:x val="3.6926579311175652E-3"/>
                  <c:y val="-5.5608294792826349E-2"/>
                </c:manualLayout>
              </c:layout>
              <c:showVal val="1"/>
            </c:dLbl>
            <c:dLbl>
              <c:idx val="7"/>
              <c:layout>
                <c:manualLayout>
                  <c:x val="7.0440884774897183E-4"/>
                  <c:y val="-5.7971309336991413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 baseline="0"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Sheet1!$B$1:$H$1</c:f>
              <c:strCache>
                <c:ptCount val="5"/>
                <c:pt idx="0">
                  <c:v>2015 г. Факт</c:v>
                </c:pt>
                <c:pt idx="1">
                  <c:v>2016 г. Факт</c:v>
                </c:pt>
                <c:pt idx="2">
                  <c:v>2017 г. План</c:v>
                </c:pt>
                <c:pt idx="3">
                  <c:v>2018 г. Прогноз</c:v>
                </c:pt>
                <c:pt idx="4">
                  <c:v>2019 г. Прогноз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7132880.8300000001</c:v>
                </c:pt>
                <c:pt idx="1">
                  <c:v>7538143.2199999997</c:v>
                </c:pt>
                <c:pt idx="2" formatCode="0.00">
                  <c:v>7500000</c:v>
                </c:pt>
                <c:pt idx="3" formatCode="0.00">
                  <c:v>7489630</c:v>
                </c:pt>
                <c:pt idx="4" formatCode="0.00">
                  <c:v>7489630</c:v>
                </c:pt>
              </c:numCache>
            </c:numRef>
          </c:val>
        </c:ser>
        <c:gapDepth val="0"/>
        <c:shape val="box"/>
        <c:axId val="77042432"/>
        <c:axId val="77043968"/>
        <c:axId val="0"/>
      </c:bar3DChart>
      <c:catAx>
        <c:axId val="77042432"/>
        <c:scaling>
          <c:orientation val="minMax"/>
        </c:scaling>
        <c:axPos val="b"/>
        <c:numFmt formatCode="General" sourceLinked="1"/>
        <c:tickLblPos val="low"/>
        <c:txPr>
          <a:bodyPr rot="0" vert="horz"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7043968"/>
        <c:crosses val="autoZero"/>
        <c:auto val="1"/>
        <c:lblAlgn val="ctr"/>
        <c:lblOffset val="100"/>
        <c:tickLblSkip val="1"/>
        <c:tickMarkSkip val="1"/>
      </c:catAx>
      <c:valAx>
        <c:axId val="77043968"/>
        <c:scaling>
          <c:orientation val="minMax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704243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Общегосударственные вопросы 4 204 000</c:v>
                </c:pt>
                <c:pt idx="1">
                  <c:v>Национальная оборона 232 000</c:v>
                </c:pt>
                <c:pt idx="2">
                  <c:v>Культура 2 733 000</c:v>
                </c:pt>
                <c:pt idx="3">
                  <c:v>Национальная безопасность и правоохранительная деятельность 30 000</c:v>
                </c:pt>
                <c:pt idx="4">
                  <c:v>Уличное освещение 180 000</c:v>
                </c:pt>
                <c:pt idx="5">
                  <c:v>Благоустройство 121 000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56.05</c:v>
                </c:pt>
                <c:pt idx="1">
                  <c:v>3.09</c:v>
                </c:pt>
                <c:pt idx="2">
                  <c:v>36.44</c:v>
                </c:pt>
                <c:pt idx="3">
                  <c:v>0.4</c:v>
                </c:pt>
                <c:pt idx="4">
                  <c:v>2.4</c:v>
                </c:pt>
                <c:pt idx="5">
                  <c:v>1.6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809030815592495"/>
          <c:y val="2.6205030840950355E-2"/>
          <c:w val="0.33265043258481625"/>
          <c:h val="0.94580799710470465"/>
        </c:manualLayout>
      </c:layout>
      <c:txPr>
        <a:bodyPr/>
        <a:lstStyle/>
        <a:p>
          <a:pPr>
            <a:defRPr sz="10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004BFF-004F-454F-BE51-394B82C01312}" type="doc">
      <dgm:prSet loTypeId="urn:microsoft.com/office/officeart/2005/8/layout/default#1" loCatId="list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5B38FB6F-2DF6-4CEF-B7D3-4230968668F5}">
      <dgm:prSet/>
      <dgm:spPr/>
      <dgm:t>
        <a:bodyPr/>
        <a:lstStyle/>
        <a:p>
          <a:r>
            <a:rPr lang="ru-RU" b="0" i="0" u="none" smtClean="0"/>
            <a:t>Муниципальная программа № 2 "Обеспечение пожарной безопасности в Золотодолинском сельском поселении"</a:t>
          </a:r>
          <a:endParaRPr lang="ru-RU"/>
        </a:p>
      </dgm:t>
    </dgm:pt>
    <dgm:pt modelId="{1022D807-6A03-42F6-8651-F27982A3017F}" type="parTrans" cxnId="{83743DF0-EA94-4B4D-99D5-24EED4076596}">
      <dgm:prSet/>
      <dgm:spPr/>
      <dgm:t>
        <a:bodyPr/>
        <a:lstStyle/>
        <a:p>
          <a:endParaRPr lang="ru-RU"/>
        </a:p>
      </dgm:t>
    </dgm:pt>
    <dgm:pt modelId="{F6C18C81-DEC4-4412-957D-E5DB0558C8B0}" type="sibTrans" cxnId="{83743DF0-EA94-4B4D-99D5-24EED4076596}">
      <dgm:prSet/>
      <dgm:spPr/>
      <dgm:t>
        <a:bodyPr/>
        <a:lstStyle/>
        <a:p>
          <a:endParaRPr lang="ru-RU"/>
        </a:p>
      </dgm:t>
    </dgm:pt>
    <dgm:pt modelId="{0649C63D-9905-48FE-ACC9-C7727AFA17B5}">
      <dgm:prSet/>
      <dgm:spPr/>
      <dgm:t>
        <a:bodyPr/>
        <a:lstStyle/>
        <a:p>
          <a:r>
            <a:rPr lang="ru-RU" b="0" i="0" u="none" smtClean="0"/>
            <a:t>Муниципальная программа № 1 "Уличное освещение  Золотодолинского сельского поселения на 2015-2017 годы"</a:t>
          </a:r>
          <a:endParaRPr lang="ru-RU"/>
        </a:p>
      </dgm:t>
    </dgm:pt>
    <dgm:pt modelId="{44F190A6-0E7D-4BF0-A856-1E90643500A6}" type="parTrans" cxnId="{646AC3C8-FCFE-48DB-BFF7-374C40AF3FC0}">
      <dgm:prSet/>
      <dgm:spPr/>
      <dgm:t>
        <a:bodyPr/>
        <a:lstStyle/>
        <a:p>
          <a:endParaRPr lang="ru-RU"/>
        </a:p>
      </dgm:t>
    </dgm:pt>
    <dgm:pt modelId="{DF03628B-9A51-45DE-92F3-8E93B1EAC8FB}" type="sibTrans" cxnId="{646AC3C8-FCFE-48DB-BFF7-374C40AF3FC0}">
      <dgm:prSet/>
      <dgm:spPr/>
      <dgm:t>
        <a:bodyPr/>
        <a:lstStyle/>
        <a:p>
          <a:endParaRPr lang="ru-RU"/>
        </a:p>
      </dgm:t>
    </dgm:pt>
    <dgm:pt modelId="{08B9CED6-1A69-4462-A38C-0EDF881DAC95}">
      <dgm:prSet/>
      <dgm:spPr/>
      <dgm:t>
        <a:bodyPr/>
        <a:lstStyle/>
        <a:p>
          <a:r>
            <a:rPr lang="ru-RU" b="0" i="0" u="none" smtClean="0"/>
            <a:t>Муниципальная программа №3 "Благоустройство в Золотодолинском сельском поселении на 2015-2017годы"</a:t>
          </a:r>
          <a:endParaRPr lang="ru-RU"/>
        </a:p>
      </dgm:t>
    </dgm:pt>
    <dgm:pt modelId="{078582BC-38EE-4A54-B7D6-AB5ACAFB0AC2}" type="parTrans" cxnId="{2250191E-9B1A-4D92-9F92-7473C5273345}">
      <dgm:prSet/>
      <dgm:spPr/>
      <dgm:t>
        <a:bodyPr/>
        <a:lstStyle/>
        <a:p>
          <a:endParaRPr lang="ru-RU"/>
        </a:p>
      </dgm:t>
    </dgm:pt>
    <dgm:pt modelId="{1BB3F3C9-3847-4584-A603-A8BA02979E4A}" type="sibTrans" cxnId="{2250191E-9B1A-4D92-9F92-7473C5273345}">
      <dgm:prSet/>
      <dgm:spPr/>
      <dgm:t>
        <a:bodyPr/>
        <a:lstStyle/>
        <a:p>
          <a:endParaRPr lang="ru-RU"/>
        </a:p>
      </dgm:t>
    </dgm:pt>
    <dgm:pt modelId="{F813040C-9F35-4868-8D3C-9188853A1E4B}">
      <dgm:prSet/>
      <dgm:spPr/>
      <dgm:t>
        <a:bodyPr/>
        <a:lstStyle/>
        <a:p>
          <a:r>
            <a:rPr lang="ru-RU" b="0" i="0" u="none" smtClean="0"/>
            <a:t>Муниципальная программа №4 "Развитие культуры в Золотодолинском сельском поселении на 2015-2017 годы"</a:t>
          </a:r>
          <a:endParaRPr lang="ru-RU"/>
        </a:p>
      </dgm:t>
    </dgm:pt>
    <dgm:pt modelId="{D5DA4AD7-CAFE-4A73-90D5-43F0358D2FD8}" type="parTrans" cxnId="{EC37DD72-9F75-436E-923C-C2F48B8B4DE9}">
      <dgm:prSet/>
      <dgm:spPr/>
      <dgm:t>
        <a:bodyPr/>
        <a:lstStyle/>
        <a:p>
          <a:endParaRPr lang="ru-RU"/>
        </a:p>
      </dgm:t>
    </dgm:pt>
    <dgm:pt modelId="{DAA89E4B-0A9C-4340-B25C-772D351F1731}" type="sibTrans" cxnId="{EC37DD72-9F75-436E-923C-C2F48B8B4DE9}">
      <dgm:prSet/>
      <dgm:spPr/>
      <dgm:t>
        <a:bodyPr/>
        <a:lstStyle/>
        <a:p>
          <a:endParaRPr lang="ru-RU"/>
        </a:p>
      </dgm:t>
    </dgm:pt>
    <dgm:pt modelId="{36F6DAE6-A5FE-47A0-8A95-883E12265DBF}" type="pres">
      <dgm:prSet presAssocID="{3A004BFF-004F-454F-BE51-394B82C0131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12F1FA-1862-4356-A12E-2852876F475F}" type="pres">
      <dgm:prSet presAssocID="{5B38FB6F-2DF6-4CEF-B7D3-4230968668F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8A8BE7-F409-4E15-868E-2993654E9369}" type="pres">
      <dgm:prSet presAssocID="{F6C18C81-DEC4-4412-957D-E5DB0558C8B0}" presName="sibTrans" presStyleCnt="0"/>
      <dgm:spPr/>
    </dgm:pt>
    <dgm:pt modelId="{CE181491-F8C8-41E2-8EC8-7195E7ED3890}" type="pres">
      <dgm:prSet presAssocID="{08B9CED6-1A69-4462-A38C-0EDF881DAC9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CFF9E3-AE32-441A-97C9-0F748A108975}" type="pres">
      <dgm:prSet presAssocID="{1BB3F3C9-3847-4584-A603-A8BA02979E4A}" presName="sibTrans" presStyleCnt="0"/>
      <dgm:spPr/>
    </dgm:pt>
    <dgm:pt modelId="{7D1412AD-0CE2-4605-AEF1-7E888A1EB8D9}" type="pres">
      <dgm:prSet presAssocID="{0649C63D-9905-48FE-ACC9-C7727AFA17B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7454AB-14C0-439D-932B-36B21963E24B}" type="pres">
      <dgm:prSet presAssocID="{DF03628B-9A51-45DE-92F3-8E93B1EAC8FB}" presName="sibTrans" presStyleCnt="0"/>
      <dgm:spPr/>
    </dgm:pt>
    <dgm:pt modelId="{DC3D9A75-6561-486E-95DB-B74991166E37}" type="pres">
      <dgm:prSet presAssocID="{F813040C-9F35-4868-8D3C-9188853A1E4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6AC3C8-FCFE-48DB-BFF7-374C40AF3FC0}" srcId="{3A004BFF-004F-454F-BE51-394B82C01312}" destId="{0649C63D-9905-48FE-ACC9-C7727AFA17B5}" srcOrd="2" destOrd="0" parTransId="{44F190A6-0E7D-4BF0-A856-1E90643500A6}" sibTransId="{DF03628B-9A51-45DE-92F3-8E93B1EAC8FB}"/>
    <dgm:cxn modelId="{EC37DD72-9F75-436E-923C-C2F48B8B4DE9}" srcId="{3A004BFF-004F-454F-BE51-394B82C01312}" destId="{F813040C-9F35-4868-8D3C-9188853A1E4B}" srcOrd="3" destOrd="0" parTransId="{D5DA4AD7-CAFE-4A73-90D5-43F0358D2FD8}" sibTransId="{DAA89E4B-0A9C-4340-B25C-772D351F1731}"/>
    <dgm:cxn modelId="{E2A960AC-E94F-4BD2-8FA7-E3B485168488}" type="presOf" srcId="{F813040C-9F35-4868-8D3C-9188853A1E4B}" destId="{DC3D9A75-6561-486E-95DB-B74991166E37}" srcOrd="0" destOrd="0" presId="urn:microsoft.com/office/officeart/2005/8/layout/default#1"/>
    <dgm:cxn modelId="{B0943C75-7CC0-412F-8B64-687BA73F2670}" type="presOf" srcId="{3A004BFF-004F-454F-BE51-394B82C01312}" destId="{36F6DAE6-A5FE-47A0-8A95-883E12265DBF}" srcOrd="0" destOrd="0" presId="urn:microsoft.com/office/officeart/2005/8/layout/default#1"/>
    <dgm:cxn modelId="{83743DF0-EA94-4B4D-99D5-24EED4076596}" srcId="{3A004BFF-004F-454F-BE51-394B82C01312}" destId="{5B38FB6F-2DF6-4CEF-B7D3-4230968668F5}" srcOrd="0" destOrd="0" parTransId="{1022D807-6A03-42F6-8651-F27982A3017F}" sibTransId="{F6C18C81-DEC4-4412-957D-E5DB0558C8B0}"/>
    <dgm:cxn modelId="{5DA23A97-42D7-4675-8BFC-DC4E27E50B01}" type="presOf" srcId="{08B9CED6-1A69-4462-A38C-0EDF881DAC95}" destId="{CE181491-F8C8-41E2-8EC8-7195E7ED3890}" srcOrd="0" destOrd="0" presId="urn:microsoft.com/office/officeart/2005/8/layout/default#1"/>
    <dgm:cxn modelId="{2250191E-9B1A-4D92-9F92-7473C5273345}" srcId="{3A004BFF-004F-454F-BE51-394B82C01312}" destId="{08B9CED6-1A69-4462-A38C-0EDF881DAC95}" srcOrd="1" destOrd="0" parTransId="{078582BC-38EE-4A54-B7D6-AB5ACAFB0AC2}" sibTransId="{1BB3F3C9-3847-4584-A603-A8BA02979E4A}"/>
    <dgm:cxn modelId="{5699424F-C59F-46FC-B812-AC429F2DAD43}" type="presOf" srcId="{0649C63D-9905-48FE-ACC9-C7727AFA17B5}" destId="{7D1412AD-0CE2-4605-AEF1-7E888A1EB8D9}" srcOrd="0" destOrd="0" presId="urn:microsoft.com/office/officeart/2005/8/layout/default#1"/>
    <dgm:cxn modelId="{93B49454-43D0-442E-AC1D-FBFF1F288359}" type="presOf" srcId="{5B38FB6F-2DF6-4CEF-B7D3-4230968668F5}" destId="{B912F1FA-1862-4356-A12E-2852876F475F}" srcOrd="0" destOrd="0" presId="urn:microsoft.com/office/officeart/2005/8/layout/default#1"/>
    <dgm:cxn modelId="{ED82974D-8C01-428D-9315-0CE1D2E6BC45}" type="presParOf" srcId="{36F6DAE6-A5FE-47A0-8A95-883E12265DBF}" destId="{B912F1FA-1862-4356-A12E-2852876F475F}" srcOrd="0" destOrd="0" presId="urn:microsoft.com/office/officeart/2005/8/layout/default#1"/>
    <dgm:cxn modelId="{1D8B8CF0-225B-4B25-A836-A2CA97222A59}" type="presParOf" srcId="{36F6DAE6-A5FE-47A0-8A95-883E12265DBF}" destId="{208A8BE7-F409-4E15-868E-2993654E9369}" srcOrd="1" destOrd="0" presId="urn:microsoft.com/office/officeart/2005/8/layout/default#1"/>
    <dgm:cxn modelId="{C8E58D6E-0F7D-4132-A4AD-BE351B8399D4}" type="presParOf" srcId="{36F6DAE6-A5FE-47A0-8A95-883E12265DBF}" destId="{CE181491-F8C8-41E2-8EC8-7195E7ED3890}" srcOrd="2" destOrd="0" presId="urn:microsoft.com/office/officeart/2005/8/layout/default#1"/>
    <dgm:cxn modelId="{17D6E353-9269-4FD8-8EBE-C74E8DBE166C}" type="presParOf" srcId="{36F6DAE6-A5FE-47A0-8A95-883E12265DBF}" destId="{14CFF9E3-AE32-441A-97C9-0F748A108975}" srcOrd="3" destOrd="0" presId="urn:microsoft.com/office/officeart/2005/8/layout/default#1"/>
    <dgm:cxn modelId="{98D52C30-148A-40B9-9D1E-83187587B32E}" type="presParOf" srcId="{36F6DAE6-A5FE-47A0-8A95-883E12265DBF}" destId="{7D1412AD-0CE2-4605-AEF1-7E888A1EB8D9}" srcOrd="4" destOrd="0" presId="urn:microsoft.com/office/officeart/2005/8/layout/default#1"/>
    <dgm:cxn modelId="{A082EE0D-4972-415E-A8E6-0336D44BFA6A}" type="presParOf" srcId="{36F6DAE6-A5FE-47A0-8A95-883E12265DBF}" destId="{727454AB-14C0-439D-932B-36B21963E24B}" srcOrd="5" destOrd="0" presId="urn:microsoft.com/office/officeart/2005/8/layout/default#1"/>
    <dgm:cxn modelId="{2FC65013-2C2D-4F43-826E-67187264DFC2}" type="presParOf" srcId="{36F6DAE6-A5FE-47A0-8A95-883E12265DBF}" destId="{DC3D9A75-6561-486E-95DB-B74991166E37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A72452-D170-490B-86B5-CD12395EBC55}">
      <dsp:nvSpPr>
        <dsp:cNvPr id="0" name=""/>
        <dsp:cNvSpPr/>
      </dsp:nvSpPr>
      <dsp:spPr>
        <a:xfrm>
          <a:off x="164663" y="1349334"/>
          <a:ext cx="4250862" cy="255051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  Муниципальная программа Владимиро-Александровского сельского поселения Партизанского муниципального района «</a:t>
          </a:r>
          <a:r>
            <a:rPr lang="ru-RU" sz="1200" kern="1200" baseline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Территория </a:t>
          </a:r>
          <a:r>
            <a:rPr lang="ru-RU" sz="1200" kern="1200" baseline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камфорта</a:t>
          </a: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» на 2015-2017 годы.</a:t>
          </a:r>
        </a:p>
      </dsp:txBody>
      <dsp:txXfrm>
        <a:off x="164663" y="1349334"/>
        <a:ext cx="4250862" cy="2550517"/>
      </dsp:txXfrm>
    </dsp:sp>
    <dsp:sp modelId="{E589462C-BBF9-4307-877B-0E2C90767521}">
      <dsp:nvSpPr>
        <dsp:cNvPr id="0" name=""/>
        <dsp:cNvSpPr/>
      </dsp:nvSpPr>
      <dsp:spPr>
        <a:xfrm>
          <a:off x="4677039" y="1353033"/>
          <a:ext cx="4250862" cy="2550517"/>
        </a:xfrm>
        <a:prstGeom prst="rect">
          <a:avLst/>
        </a:prstGeom>
        <a:solidFill>
          <a:schemeClr val="accent3">
            <a:hueOff val="12300005"/>
            <a:satOff val="0"/>
            <a:lumOff val="-1235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Муниципальная программа Владимиро-Александровского сельского поселения Партизанского муниципального района «Территория творчества и здоровья» на 2015-2017 годы.</a:t>
          </a:r>
        </a:p>
      </dsp:txBody>
      <dsp:txXfrm>
        <a:off x="4677039" y="1353033"/>
        <a:ext cx="4250862" cy="25505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EA63F4C-FB45-4E03-A157-EF2F7697DA27}" type="datetimeFigureOut">
              <a:rPr lang="ru-RU"/>
              <a:pPr>
                <a:defRPr/>
              </a:pPr>
              <a:t>22.03.2017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8C5A2AA-79C9-496D-B0F9-8FE17A899B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2658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C5A2AA-79C9-496D-B0F9-8FE17A899BF2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65638-7DAB-4B39-AD7E-8C0F2B6C3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F0A6E-1B41-43FC-87E9-06319EF8F8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CA30E-980C-4540-BC3D-B07B2D70A8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AEFDE-106C-4087-8E9A-9742465FB0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1A42B-FA4E-4626-BC51-469E492B7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A8339-2EB9-4AC2-8822-FE107D4BB8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BE90D-FF8A-4A58-B486-A961E89413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689D3-43EC-4A67-B03C-75D2F7ADA9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05B2D-06D4-4E31-8F85-6066FB390C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35D9B-80FE-47D2-955A-C341884694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53B31-D351-4E3B-9730-7A073D9A15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D5FF7-D8F7-4E92-B99E-BD24B79635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72FEC299-12C3-4F38-8FAF-937CDA1FF5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7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476673"/>
            <a:ext cx="7772400" cy="1656183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Открытый бюджет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11560" y="3068960"/>
            <a:ext cx="8064896" cy="3168352"/>
          </a:xfrm>
        </p:spPr>
        <p:txBody>
          <a:bodyPr/>
          <a:lstStyle/>
          <a:p>
            <a:pPr lvl="0" eaLnBrk="1" hangingPunct="1">
              <a:lnSpc>
                <a:spcPct val="90000"/>
              </a:lnSpc>
              <a:buClr>
                <a:srgbClr val="FFFF00"/>
              </a:buClr>
              <a:defRPr/>
            </a:pP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Муниципального комитета 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Золотодолинского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 Партизанского муниципального района Приморского края от 13.12.2016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36</a:t>
            </a:r>
            <a:endParaRPr lang="ru-RU" sz="28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1" hangingPunct="1">
              <a:lnSpc>
                <a:spcPct val="90000"/>
              </a:lnSpc>
              <a:buClr>
                <a:srgbClr val="FFFF00"/>
              </a:buClr>
              <a:defRPr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 бюджете 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Золотодолинского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 на 2017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годов»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92100"/>
            <a:ext cx="8856984" cy="1384300"/>
          </a:xfrm>
        </p:spPr>
        <p:txBody>
          <a:bodyPr/>
          <a:lstStyle/>
          <a:p>
            <a:pPr algn="ctr"/>
            <a:r>
              <a:rPr lang="ru-RU" sz="20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</a:t>
            </a:r>
            <a:r>
              <a:rPr lang="ru-RU" sz="2000" b="1" i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Золотодолинского</a:t>
            </a:r>
            <a:r>
              <a:rPr lang="ru-RU" sz="20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 за</a:t>
            </a:r>
            <a:br>
              <a:rPr lang="ru-RU" sz="20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2015-2019 </a:t>
            </a:r>
            <a:r>
              <a:rPr lang="ru-RU" sz="20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годы (в рублях)</a:t>
            </a:r>
            <a:r>
              <a:rPr lang="ru-RU" sz="2000" b="1" i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i="1" dirty="0">
              <a:solidFill>
                <a:schemeClr val="bg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3" name="Object 5"/>
          <p:cNvGraphicFramePr>
            <a:graphicFrameLocks noGrp="1" noChangeAspect="1"/>
          </p:cNvGraphicFramePr>
          <p:nvPr>
            <p:ph sz="half" idx="1"/>
          </p:nvPr>
        </p:nvGraphicFramePr>
        <p:xfrm>
          <a:off x="457200" y="2870200"/>
          <a:ext cx="4038600" cy="1985963"/>
        </p:xfrm>
        <a:graphic>
          <a:graphicData uri="http://schemas.openxmlformats.org/presentationml/2006/ole">
            <p:oleObj spid="_x0000_s23621" name="Диаграмма" r:id="rId3" imgW="8229600" imgH="4048149" progId="MSGraph.Chart.8">
              <p:embed followColorScheme="full"/>
            </p:oleObj>
          </a:graphicData>
        </a:graphic>
      </p:graphicFrame>
      <p:graphicFrame>
        <p:nvGraphicFramePr>
          <p:cNvPr id="5" name="Object 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190047138"/>
              </p:ext>
            </p:extLst>
          </p:nvPr>
        </p:nvGraphicFramePr>
        <p:xfrm>
          <a:off x="473075" y="1384300"/>
          <a:ext cx="8318500" cy="446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8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Золотодолинского</a:t>
            </a:r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 в </a:t>
            </a:r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году  составляют </a:t>
            </a:r>
            <a: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500 </a:t>
            </a:r>
            <a: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000</a:t>
            </a:r>
            <a:r>
              <a:rPr 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рублей</a:t>
            </a:r>
            <a:endParaRPr lang="ru-RU" sz="28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229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357322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Муниципальные  программы </a:t>
            </a:r>
            <a:r>
              <a:rPr lang="ru-RU" sz="28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Золотодолинского</a:t>
            </a:r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b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sz="1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>                                                                                            </a:t>
            </a:r>
            <a:endParaRPr lang="ru-RU" sz="1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85934388"/>
              </p:ext>
            </p:extLst>
          </p:nvPr>
        </p:nvGraphicFramePr>
        <p:xfrm>
          <a:off x="107504" y="1484784"/>
          <a:ext cx="892899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8229600" cy="13843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Основные принципы формирования бюджета на 2017 год и на плановый период 2018 и 2019 годов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проведение эффективной бюджетной политики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формирование устойчивой собственной доходной базы и создание стимулов по ее наращиванию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программно-целевой метод бюджетного планирования</a:t>
            </a:r>
          </a:p>
          <a:p>
            <a:pPr marL="0" indent="0" eaLnBrk="1" hangingPunct="1">
              <a:buClr>
                <a:schemeClr val="tx1"/>
              </a:buClr>
              <a:buNone/>
              <a:defRPr/>
            </a:pPr>
            <a:endParaRPr lang="ru-RU" sz="2400" dirty="0" smtClean="0">
              <a:solidFill>
                <a:srgbClr val="000066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ru-RU" sz="2400" dirty="0" smtClean="0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бюджета </a:t>
            </a:r>
            <a:r>
              <a:rPr lang="ru-RU" sz="2800" dirty="0" err="1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Золотодолинского</a:t>
            </a: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сельского поселения на </a:t>
            </a: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годов </a:t>
            </a:r>
            <a:r>
              <a:rPr lang="ru-RU" sz="24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(в рублях)</a:t>
            </a:r>
            <a:r>
              <a:rPr lang="ru-RU" sz="40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33942" name="Group 15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2596110612"/>
              </p:ext>
            </p:extLst>
          </p:nvPr>
        </p:nvGraphicFramePr>
        <p:xfrm>
          <a:off x="285720" y="1714488"/>
          <a:ext cx="8602942" cy="5285120"/>
        </p:xfrm>
        <a:graphic>
          <a:graphicData uri="http://schemas.openxmlformats.org/drawingml/2006/table">
            <a:tbl>
              <a:tblPr/>
              <a:tblGrid>
                <a:gridCol w="2289787"/>
                <a:gridCol w="1276413"/>
                <a:gridCol w="1296144"/>
                <a:gridCol w="1292325"/>
                <a:gridCol w="1224136"/>
                <a:gridCol w="1224137"/>
              </a:tblGrid>
              <a:tr h="458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985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I.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Доходы, всего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из них: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5 984 800,00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5 920 000,00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7 500 000,00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7489 630,00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7489 630,00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25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1 470 000,00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1 361 000,00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2 941 000,00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2930 630,00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2930 630,00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58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4 514 800,00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4 559 000,00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4 559 000,00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4559 000,00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4559 000,00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90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II.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Расходы, всего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5 984 800,00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5 920 000,00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7 500 000,00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7489 630,00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7489 630,00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90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в том числе условно-утвержденные расходы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187 241,00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374 482,00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25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III.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Дефицит (-),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профицит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(+)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налоговых и неналоговых доходов </a:t>
            </a:r>
            <a:b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2400" i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Золотодолинского</a:t>
            </a: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b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2015 – 2019 годы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962316540"/>
              </p:ext>
            </p:extLst>
          </p:nvPr>
        </p:nvGraphicFramePr>
        <p:xfrm>
          <a:off x="714348" y="1571612"/>
          <a:ext cx="7728520" cy="4408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13663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</a:t>
            </a:r>
            <a:r>
              <a:rPr lang="ru-RU" sz="2400" b="1" i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Золотодолинского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 в 2017 году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(в рублях)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471728870"/>
              </p:ext>
            </p:extLst>
          </p:nvPr>
        </p:nvGraphicFramePr>
        <p:xfrm>
          <a:off x="0" y="1428736"/>
          <a:ext cx="8928992" cy="5272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91913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налога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доходы физических лиц в бюджет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Золотодолинского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 (в рублях)НДФЛ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218496881"/>
              </p:ext>
            </p:extLst>
          </p:nvPr>
        </p:nvGraphicFramePr>
        <p:xfrm>
          <a:off x="107504" y="2420888"/>
          <a:ext cx="892899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неналоговых доходов бюджета </a:t>
            </a:r>
            <a:r>
              <a:rPr lang="ru-RU" sz="2400" b="1" i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Золотодолинского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2015-2019 годы (в рублях)</a:t>
            </a:r>
            <a:endParaRPr lang="ru-RU" sz="2400" b="1" i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безвозмездных поступлений в бюджет </a:t>
            </a:r>
            <a:r>
              <a:rPr lang="ru-RU" sz="2400" b="1" i="1" dirty="0" err="1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Золотодолинского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 в 2015 – 2019 годах (в рублях)</a:t>
            </a:r>
            <a:endParaRPr lang="ru-RU" sz="2400" b="1" i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3733187827"/>
              </p:ext>
            </p:extLst>
          </p:nvPr>
        </p:nvGraphicFramePr>
        <p:xfrm>
          <a:off x="179512" y="2276872"/>
          <a:ext cx="878497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доходов и расходов бюджета </a:t>
            </a:r>
            <a:r>
              <a:rPr lang="ru-RU" sz="2400" b="1" i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Золотодолинского</a:t>
            </a:r>
            <a:r>
              <a:rPr lang="ru-RU" sz="24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 в </a:t>
            </a:r>
            <a:r>
              <a:rPr lang="ru-RU" sz="24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ru-RU" sz="24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4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годах (в рублях)</a:t>
            </a:r>
            <a:endParaRPr lang="ru-RU" sz="2400" b="1" i="1" dirty="0">
              <a:solidFill>
                <a:schemeClr val="bg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4177203168"/>
              </p:ext>
            </p:extLst>
          </p:nvPr>
        </p:nvGraphicFramePr>
        <p:xfrm>
          <a:off x="357158" y="1714488"/>
          <a:ext cx="871296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еан">
  <a:themeElements>
    <a:clrScheme name="Другая 5">
      <a:dk1>
        <a:srgbClr val="000066"/>
      </a:dk1>
      <a:lt1>
        <a:srgbClr val="FFFFFF"/>
      </a:lt1>
      <a:dk2>
        <a:srgbClr val="5D93FF"/>
      </a:dk2>
      <a:lt2>
        <a:srgbClr val="FFFFFF"/>
      </a:lt2>
      <a:accent1>
        <a:srgbClr val="92D050"/>
      </a:accent1>
      <a:accent2>
        <a:srgbClr val="FFFF00"/>
      </a:accent2>
      <a:accent3>
        <a:srgbClr val="FF0000"/>
      </a:accent3>
      <a:accent4>
        <a:srgbClr val="0070C0"/>
      </a:accent4>
      <a:accent5>
        <a:srgbClr val="FFC000"/>
      </a:accent5>
      <a:accent6>
        <a:srgbClr val="C00000"/>
      </a:accent6>
      <a:hlink>
        <a:srgbClr val="FFFF00"/>
      </a:hlink>
      <a:folHlink>
        <a:srgbClr val="FF9900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2534</TotalTime>
  <Words>367</Words>
  <Application>Microsoft Office PowerPoint</Application>
  <PresentationFormat>Экран (4:3)</PresentationFormat>
  <Paragraphs>96</Paragraphs>
  <Slides>12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Океан</vt:lpstr>
      <vt:lpstr>Диаграмма</vt:lpstr>
      <vt:lpstr>Открытый бюджет</vt:lpstr>
      <vt:lpstr>Основные принципы формирования бюджета на 2017 год и на плановый период 2018 и 2019 годов</vt:lpstr>
      <vt:lpstr>Основные параметры бюджета Золотодолинского сельского поселения на 2017 год и плановый период 2018 и 2019 годов (в рублях) </vt:lpstr>
      <vt:lpstr>Динамика налоговых и неналоговых доходов  бюджета Золотодолинского сельского поселения за 2015 – 2019 годы</vt:lpstr>
      <vt:lpstr>Структура налоговых и неналоговых доходов бюджета Золотодолинского сельского поселения в 2017 году  (в рублях)</vt:lpstr>
      <vt:lpstr>Динамика поступлений налога  на доходы физических лиц в бюджет  Золотодолинского сельского поселения (в рублях)НДФЛ</vt:lpstr>
      <vt:lpstr>Динамика поступлений неналоговых доходов бюджета Золотодолинского сельского поселения  за 2015-2019 годы (в рублях)</vt:lpstr>
      <vt:lpstr>Динамика поступлений безвозмездных поступлений в бюджет Золотодолинского сельского поселения в 2015 – 2019 годах (в рублях)</vt:lpstr>
      <vt:lpstr>Динамика доходов и расходов бюджета Золотодолинского сельского поселения в 2015 – 2019 годах (в рублях)</vt:lpstr>
      <vt:lpstr>Динамика расходов бюджета Золотодолинского сельского поселения за  2015-2019 годы (в рублях)  </vt:lpstr>
      <vt:lpstr>Расходы бюджета Золотодолинского сельского поселения в 2017 году  составляют 7 500 000  рублей</vt:lpstr>
      <vt:lpstr>Муниципальные  программы Золотодолинского сельского поселения на 2017 год                                                                                             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Admin</dc:creator>
  <cp:lastModifiedBy>ADMIN</cp:lastModifiedBy>
  <cp:revision>312</cp:revision>
  <dcterms:created xsi:type="dcterms:W3CDTF">2013-09-17T11:29:55Z</dcterms:created>
  <dcterms:modified xsi:type="dcterms:W3CDTF">2017-03-21T22:30:25Z</dcterms:modified>
</cp:coreProperties>
</file>