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sldIdLst>
    <p:sldId id="256" r:id="rId2"/>
    <p:sldId id="257" r:id="rId3"/>
    <p:sldId id="258" r:id="rId4"/>
    <p:sldId id="278" r:id="rId5"/>
    <p:sldId id="279" r:id="rId6"/>
    <p:sldId id="263" r:id="rId7"/>
    <p:sldId id="281" r:id="rId8"/>
    <p:sldId id="285" r:id="rId9"/>
    <p:sldId id="284" r:id="rId10"/>
    <p:sldId id="273" r:id="rId11"/>
    <p:sldId id="269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95" autoAdjust="0"/>
  </p:normalViewPr>
  <p:slideViewPr>
    <p:cSldViewPr>
      <p:cViewPr>
        <p:scale>
          <a:sx n="106" d="100"/>
          <a:sy n="106" d="100"/>
        </p:scale>
        <p:origin x="-114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807590586554737E-2"/>
          <c:y val="3.3809681089880285E-2"/>
          <c:w val="0.96384818826890561"/>
          <c:h val="0.7876674355256401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Лист1!$A$2:$A$6</c:f>
              <c:strCache>
                <c:ptCount val="5"/>
                <c:pt idx="0">
                  <c:v>2014 г.</c:v>
                </c:pt>
                <c:pt idx="1">
                  <c:v>2015 г.</c:v>
                </c:pt>
                <c:pt idx="2">
                  <c:v>2016 г. План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4078000</c:v>
                </c:pt>
                <c:pt idx="1">
                  <c:v>1470000</c:v>
                </c:pt>
                <c:pt idx="2">
                  <c:v>1361000</c:v>
                </c:pt>
                <c:pt idx="3">
                  <c:v>1450000</c:v>
                </c:pt>
                <c:pt idx="4">
                  <c:v>1600000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dLbls>
            <c:dLbl>
              <c:idx val="0"/>
              <c:layout>
                <c:manualLayout>
                  <c:x val="-1.6432641695952176E-3"/>
                  <c:y val="-2.8809526834146018E-2"/>
                </c:manualLayout>
              </c:layout>
              <c:showVal val="1"/>
            </c:dLbl>
            <c:dLbl>
              <c:idx val="1"/>
              <c:layout>
                <c:manualLayout>
                  <c:x val="1.6432641695952167E-3"/>
                  <c:y val="-7.7785722452194422E-2"/>
                </c:manualLayout>
              </c:layout>
              <c:showVal val="1"/>
            </c:dLbl>
            <c:dLbl>
              <c:idx val="2"/>
              <c:layout>
                <c:manualLayout>
                  <c:x val="4.9297925087856513E-3"/>
                  <c:y val="-2.8809526834146035E-2"/>
                </c:manualLayout>
              </c:layout>
              <c:showVal val="1"/>
            </c:dLbl>
            <c:dLbl>
              <c:idx val="3"/>
              <c:layout>
                <c:manualLayout>
                  <c:x val="-1.6432641695952176E-3"/>
                  <c:y val="-3.1690479517560696E-2"/>
                </c:manualLayout>
              </c:layout>
              <c:showVal val="1"/>
            </c:dLbl>
            <c:dLbl>
              <c:idx val="4"/>
              <c:layout>
                <c:manualLayout>
                  <c:x val="-6.5730566783808618E-3"/>
                  <c:y val="-3.169047951756069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2014 г.</c:v>
                </c:pt>
                <c:pt idx="1">
                  <c:v>2015 г.</c:v>
                </c:pt>
                <c:pt idx="2">
                  <c:v>2016 г. План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1">
                  <c:v>0.33400000000000002</c:v>
                </c:pt>
                <c:pt idx="2">
                  <c:v>0.92600000000000005</c:v>
                </c:pt>
                <c:pt idx="3">
                  <c:v>1.0649999999999999</c:v>
                </c:pt>
                <c:pt idx="4">
                  <c:v>1.103</c:v>
                </c:pt>
              </c:numCache>
            </c:numRef>
          </c:val>
        </c:ser>
        <c:dLbls>
          <c:showVal val="1"/>
        </c:dLbls>
        <c:gapWidth val="95"/>
        <c:overlap val="100"/>
        <c:axId val="58239616"/>
        <c:axId val="58257792"/>
      </c:barChart>
      <c:catAx>
        <c:axId val="582396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257792"/>
        <c:crosses val="autoZero"/>
        <c:auto val="1"/>
        <c:lblAlgn val="ctr"/>
        <c:lblOffset val="100"/>
      </c:catAx>
      <c:valAx>
        <c:axId val="58257792"/>
        <c:scaling>
          <c:orientation val="minMax"/>
        </c:scaling>
        <c:delete val="1"/>
        <c:axPos val="l"/>
        <c:numFmt formatCode="0.00" sourceLinked="1"/>
        <c:tickLblPos val="nextTo"/>
        <c:crossAx val="58239616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56773483150719783"/>
          <c:y val="3.1690479517560696E-2"/>
          <c:w val="0.4100940412912174"/>
          <c:h val="0.16569107476321743"/>
        </c:manualLayout>
      </c:layout>
      <c:overlay val="1"/>
      <c:txPr>
        <a:bodyPr/>
        <a:lstStyle/>
        <a:p>
          <a:pPr>
            <a:defRPr sz="14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 лиц (590 000)</c:v>
                </c:pt>
                <c:pt idx="1">
                  <c:v>Налог на совокупный доход (1 000)</c:v>
                </c:pt>
                <c:pt idx="2">
                  <c:v>Налог на имущество (120 000)</c:v>
                </c:pt>
                <c:pt idx="3">
                  <c:v>Земельный налог (520 000)</c:v>
                </c:pt>
                <c:pt idx="4">
                  <c:v>Прочие неналоговые доходы (130 000)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0.434</c:v>
                </c:pt>
                <c:pt idx="1">
                  <c:v>6.9999999999999999E-4</c:v>
                </c:pt>
                <c:pt idx="2">
                  <c:v>8.7999999999999995E-2</c:v>
                </c:pt>
                <c:pt idx="3">
                  <c:v>0.38200000000000001</c:v>
                </c:pt>
                <c:pt idx="4">
                  <c:v>9.6000000000000002E-2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 на доходы физ лиц (590 000)</c:v>
                </c:pt>
                <c:pt idx="1">
                  <c:v>Налог на совокупный доход (1 000)</c:v>
                </c:pt>
                <c:pt idx="2">
                  <c:v>Налог на имущество (120 000)</c:v>
                </c:pt>
                <c:pt idx="3">
                  <c:v>Земельный налог (520 000)</c:v>
                </c:pt>
                <c:pt idx="4">
                  <c:v>Прочие неналоговые доходы (130 000)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2.0833333333333372E-3"/>
                  <c:y val="-0.19062500000000002"/>
                </c:manualLayout>
              </c:layout>
              <c:showVal val="1"/>
            </c:dLbl>
            <c:dLbl>
              <c:idx val="1"/>
              <c:layout>
                <c:manualLayout>
                  <c:x val="-2.0833333333333372E-3"/>
                  <c:y val="-0.21250000000000019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0.21250000000000019"/>
                </c:manualLayout>
              </c:layout>
              <c:showVal val="1"/>
            </c:dLbl>
            <c:dLbl>
              <c:idx val="4"/>
              <c:layout>
                <c:manualLayout>
                  <c:x val="2.0833333333333377E-2"/>
                  <c:y val="-0.22187499999999988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2014 г.</c:v>
                </c:pt>
                <c:pt idx="1">
                  <c:v>2015 г. </c:v>
                </c:pt>
                <c:pt idx="2">
                  <c:v>2016 г. План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1900000</c:v>
                </c:pt>
                <c:pt idx="1">
                  <c:v>690000</c:v>
                </c:pt>
                <c:pt idx="2">
                  <c:v>590000</c:v>
                </c:pt>
                <c:pt idx="3">
                  <c:v>600000</c:v>
                </c:pt>
                <c:pt idx="4">
                  <c:v>620000</c:v>
                </c:pt>
              </c:numCache>
            </c:numRef>
          </c:val>
        </c:ser>
        <c:dLbls>
          <c:showVal val="1"/>
        </c:dLbls>
        <c:gapWidth val="75"/>
        <c:axId val="67616128"/>
        <c:axId val="67699840"/>
      </c:barChart>
      <c:catAx>
        <c:axId val="676161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699840"/>
        <c:crosses val="autoZero"/>
        <c:auto val="1"/>
        <c:lblAlgn val="ctr"/>
        <c:lblOffset val="100"/>
      </c:catAx>
      <c:valAx>
        <c:axId val="67699840"/>
        <c:scaling>
          <c:orientation val="minMax"/>
        </c:scaling>
        <c:axPos val="l"/>
        <c:numFmt formatCode="0.00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6161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84588977120821762"/>
          <c:y val="1.6704162500462923E-2"/>
          <c:w val="0.11895015697180608"/>
          <c:h val="8.0872958560160024E-2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6.1728395061728392E-3"/>
                  <c:y val="2.8060326608944881E-2"/>
                </c:manualLayout>
              </c:layout>
              <c:showVal val="1"/>
            </c:dLbl>
            <c:dLbl>
              <c:idx val="1"/>
              <c:layout>
                <c:manualLayout>
                  <c:x val="3.0864197530864204E-3"/>
                  <c:y val="3.647842459162834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2014год</c:v>
                </c:pt>
                <c:pt idx="1">
                  <c:v>2015год</c:v>
                </c:pt>
                <c:pt idx="2">
                  <c:v>2016год план</c:v>
                </c:pt>
                <c:pt idx="3">
                  <c:v>2017год прогноз</c:v>
                </c:pt>
                <c:pt idx="4">
                  <c:v>2018год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108000</c:v>
                </c:pt>
                <c:pt idx="1">
                  <c:v>80000</c:v>
                </c:pt>
                <c:pt idx="2">
                  <c:v>0</c:v>
                </c:pt>
                <c:pt idx="3">
                  <c:v>80000</c:v>
                </c:pt>
                <c:pt idx="4">
                  <c:v>80000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1.8518518518518524E-2"/>
                  <c:y val="-0.24693087415871495"/>
                </c:manualLayout>
              </c:layout>
              <c:showVal val="1"/>
            </c:dLbl>
            <c:dLbl>
              <c:idx val="1"/>
              <c:layout>
                <c:manualLayout>
                  <c:x val="1.5432098765432104E-3"/>
                  <c:y val="-8.1374947165940223E-2"/>
                </c:manualLayout>
              </c:layout>
              <c:showVal val="1"/>
            </c:dLbl>
            <c:dLbl>
              <c:idx val="2"/>
              <c:layout>
                <c:manualLayout>
                  <c:x val="9.2592592592592657E-3"/>
                  <c:y val="-9.2599077809518079E-2"/>
                </c:manualLayout>
              </c:layout>
              <c:showVal val="1"/>
            </c:dLbl>
            <c:dLbl>
              <c:idx val="3"/>
              <c:layout>
                <c:manualLayout>
                  <c:x val="1.0802469135802475E-2"/>
                  <c:y val="-0.10662924111399061"/>
                </c:manualLayout>
              </c:layout>
              <c:showVal val="1"/>
            </c:dLbl>
            <c:dLbl>
              <c:idx val="4"/>
              <c:layout>
                <c:manualLayout>
                  <c:x val="2.7777777777777801E-2"/>
                  <c:y val="-0.10662924111399061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2014год</c:v>
                </c:pt>
                <c:pt idx="1">
                  <c:v>2015год</c:v>
                </c:pt>
                <c:pt idx="2">
                  <c:v>2016год план</c:v>
                </c:pt>
                <c:pt idx="3">
                  <c:v>2017год прогноз</c:v>
                </c:pt>
                <c:pt idx="4">
                  <c:v>2018год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620000</c:v>
                </c:pt>
                <c:pt idx="1">
                  <c:v>50000</c:v>
                </c:pt>
                <c:pt idx="2">
                  <c:v>120000</c:v>
                </c:pt>
                <c:pt idx="3">
                  <c:v>120000</c:v>
                </c:pt>
                <c:pt idx="4">
                  <c:v>120000</c:v>
                </c:pt>
              </c:numCache>
            </c:numRef>
          </c:val>
        </c:ser>
        <c:shape val="cylinder"/>
        <c:axId val="67726336"/>
        <c:axId val="67740416"/>
        <c:axId val="0"/>
      </c:bar3DChart>
      <c:catAx>
        <c:axId val="67726336"/>
        <c:scaling>
          <c:orientation val="minMax"/>
        </c:scaling>
        <c:axPos val="b"/>
        <c:tickLblPos val="nextTo"/>
        <c:crossAx val="67740416"/>
        <c:crosses val="autoZero"/>
        <c:auto val="1"/>
        <c:lblAlgn val="ctr"/>
        <c:lblOffset val="100"/>
      </c:catAx>
      <c:valAx>
        <c:axId val="67740416"/>
        <c:scaling>
          <c:orientation val="minMax"/>
        </c:scaling>
        <c:axPos val="l"/>
        <c:majorGridlines/>
        <c:numFmt formatCode="General" sourceLinked="1"/>
        <c:tickLblPos val="nextTo"/>
        <c:crossAx val="67726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2014 г.</c:v>
                </c:pt>
                <c:pt idx="1">
                  <c:v>2015 г.</c:v>
                </c:pt>
                <c:pt idx="2">
                  <c:v>2016 г. План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4642560</c:v>
                </c:pt>
                <c:pt idx="1">
                  <c:v>4514800</c:v>
                </c:pt>
                <c:pt idx="2">
                  <c:v>4559000</c:v>
                </c:pt>
                <c:pt idx="3" formatCode="0.00">
                  <c:v>4517200</c:v>
                </c:pt>
                <c:pt idx="4" formatCode="0.00">
                  <c:v>4508600</c:v>
                </c:pt>
              </c:numCache>
            </c:numRef>
          </c:val>
        </c:ser>
        <c:dLbls>
          <c:showVal val="1"/>
        </c:dLbls>
        <c:gapWidth val="75"/>
        <c:shape val="cylinder"/>
        <c:axId val="67691264"/>
        <c:axId val="67692800"/>
        <c:axId val="0"/>
      </c:bar3DChart>
      <c:catAx>
        <c:axId val="6769126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67692800"/>
        <c:crosses val="autoZero"/>
        <c:auto val="1"/>
        <c:lblAlgn val="ctr"/>
        <c:lblOffset val="100"/>
      </c:catAx>
      <c:valAx>
        <c:axId val="676928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67691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604E-2"/>
          <c:w val="0.25441742811818724"/>
          <c:h val="8.2243686671349139E-2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8521495775033303"/>
          <c:y val="4.9578001968503982E-2"/>
          <c:w val="0.77333062625732163"/>
          <c:h val="0.7950773326773216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6236868998026852E-2"/>
                  <c:y val="4.140214579332448E-3"/>
                </c:manualLayout>
              </c:layout>
              <c:showVal val="1"/>
            </c:dLbl>
            <c:dLbl>
              <c:idx val="1"/>
              <c:layout>
                <c:manualLayout>
                  <c:x val="-2.6236754226573598E-2"/>
                  <c:y val="-9.7806592918247491E-5"/>
                </c:manualLayout>
              </c:layout>
              <c:showVal val="1"/>
            </c:dLbl>
            <c:dLbl>
              <c:idx val="2"/>
              <c:layout>
                <c:manualLayout>
                  <c:x val="-3.2067373597607612E-2"/>
                  <c:y val="6.3594521243671445E-2"/>
                </c:manualLayout>
              </c:layout>
              <c:showVal val="1"/>
            </c:dLbl>
            <c:dLbl>
              <c:idx val="3"/>
              <c:layout>
                <c:manualLayout>
                  <c:x val="-8.745584742191179E-3"/>
                  <c:y val="-1.3496714650753095E-2"/>
                </c:manualLayout>
              </c:layout>
              <c:showVal val="1"/>
            </c:dLbl>
            <c:dLbl>
              <c:idx val="4"/>
              <c:layout>
                <c:manualLayout>
                  <c:x val="-1.7491169484382361E-2"/>
                  <c:y val="1.620653260748809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2014 г. Факт</c:v>
                </c:pt>
                <c:pt idx="1">
                  <c:v>2015 г. Факт</c:v>
                </c:pt>
                <c:pt idx="2">
                  <c:v>2016 г. План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18427656.890000001</c:v>
                </c:pt>
                <c:pt idx="1">
                  <c:v>5864165.5500000007</c:v>
                </c:pt>
                <c:pt idx="2" formatCode="0.00">
                  <c:v>5920000</c:v>
                </c:pt>
                <c:pt idx="3" formatCode="0.00">
                  <c:v>5874500</c:v>
                </c:pt>
                <c:pt idx="4" formatCode="0.00">
                  <c:v>5866900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-1.3118377113286769E-2"/>
                  <c:y val="-1.1698898535083433E-2"/>
                </c:manualLayout>
              </c:layout>
              <c:showVal val="1"/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Val val="1"/>
            </c:dLbl>
            <c:dLbl>
              <c:idx val="2"/>
              <c:layout>
                <c:manualLayout>
                  <c:x val="-7.2879872851593242E-3"/>
                  <c:y val="-1.6114082562254984E-2"/>
                </c:manualLayout>
              </c:layout>
              <c:showVal val="1"/>
            </c:dLbl>
            <c:dLbl>
              <c:idx val="3"/>
              <c:layout>
                <c:manualLayout>
                  <c:x val="-8.745584742191179E-3"/>
                  <c:y val="-2.2070563588172807E-2"/>
                </c:manualLayout>
              </c:layout>
              <c:showVal val="1"/>
            </c:dLbl>
            <c:dLbl>
              <c:idx val="4"/>
              <c:layout>
                <c:manualLayout>
                  <c:x val="-8.745584742191179E-3"/>
                  <c:y val="-6.8553890837526115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2014 г. Факт</c:v>
                </c:pt>
                <c:pt idx="1">
                  <c:v>2015 г. Факт</c:v>
                </c:pt>
                <c:pt idx="2">
                  <c:v>2016 г. План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17558066.07</c:v>
                </c:pt>
                <c:pt idx="1">
                  <c:v>7132880.8300000001</c:v>
                </c:pt>
                <c:pt idx="2" formatCode="0.00">
                  <c:v>5920000</c:v>
                </c:pt>
                <c:pt idx="3" formatCode="0.00">
                  <c:v>5874500</c:v>
                </c:pt>
                <c:pt idx="4" formatCode="0.00">
                  <c:v>5866900</c:v>
                </c:pt>
              </c:numCache>
            </c:numRef>
          </c:val>
        </c:ser>
        <c:dLbls>
          <c:showVal val="1"/>
        </c:dLbls>
        <c:overlap val="100"/>
        <c:axId val="67792256"/>
        <c:axId val="67802240"/>
      </c:barChart>
      <c:catAx>
        <c:axId val="67792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500" baseline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802240"/>
        <c:crosses val="autoZero"/>
        <c:auto val="1"/>
        <c:lblAlgn val="ctr"/>
        <c:lblOffset val="100"/>
      </c:catAx>
      <c:valAx>
        <c:axId val="678022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79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40020530317672"/>
          <c:y val="3.7569881889763804E-2"/>
          <c:w val="0.12789912691060037"/>
          <c:h val="0.12968479692732554"/>
        </c:manualLayout>
      </c:layout>
      <c:txPr>
        <a:bodyPr/>
        <a:lstStyle/>
        <a:p>
          <a:pPr>
            <a:defRPr>
              <a:solidFill>
                <a:schemeClr val="bg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view3D>
      <c:hPercent val="52"/>
      <c:depthPercent val="100"/>
      <c:rAngAx val="1"/>
    </c:view3D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85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1.1755484762877945E-2"/>
                  <c:y val="-6.8883926822580132E-3"/>
                </c:manualLayout>
              </c:layout>
              <c:showVal val="1"/>
            </c:dLbl>
            <c:dLbl>
              <c:idx val="1"/>
              <c:layout>
                <c:manualLayout>
                  <c:x val="4.1870529542585803E-3"/>
                  <c:y val="1.5714453603747324E-4"/>
                </c:manualLayout>
              </c:layout>
              <c:showVal val="1"/>
            </c:dLbl>
            <c:dLbl>
              <c:idx val="2"/>
              <c:layout>
                <c:manualLayout>
                  <c:x val="3.2714071046462706E-2"/>
                  <c:y val="4.9903463559592444E-3"/>
                </c:manualLayout>
              </c:layout>
              <c:showVal val="1"/>
            </c:dLbl>
            <c:dLbl>
              <c:idx val="3"/>
              <c:layout>
                <c:manualLayout>
                  <c:x val="2.9164753260804227E-2"/>
                  <c:y val="2.6537727560174396E-3"/>
                </c:manualLayout>
              </c:layout>
              <c:showVal val="1"/>
            </c:dLbl>
            <c:dLbl>
              <c:idx val="4"/>
              <c:layout>
                <c:manualLayout>
                  <c:x val="4.8524012742681977E-2"/>
                  <c:y val="-7.0679224798392793E-3"/>
                </c:manualLayout>
              </c:layout>
              <c:showVal val="1"/>
            </c:dLbl>
            <c:dLbl>
              <c:idx val="5"/>
              <c:layout>
                <c:manualLayout>
                  <c:x val="8.8283945422852728E-2"/>
                  <c:y val="-2.3713826816424081E-2"/>
                </c:manualLayout>
              </c:layout>
              <c:showVal val="1"/>
            </c:dLbl>
            <c:dLbl>
              <c:idx val="6"/>
              <c:layout>
                <c:manualLayout>
                  <c:x val="3.6926579311175652E-3"/>
                  <c:y val="-5.5608294792826314E-2"/>
                </c:manualLayout>
              </c:layout>
              <c:showVal val="1"/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5"/>
                <c:pt idx="0">
                  <c:v>2014 г. Факт</c:v>
                </c:pt>
                <c:pt idx="1">
                  <c:v>2015 г. Факт</c:v>
                </c:pt>
                <c:pt idx="2">
                  <c:v>2016 г. План</c:v>
                </c:pt>
                <c:pt idx="3">
                  <c:v>2017 г. Прогноз</c:v>
                </c:pt>
                <c:pt idx="4">
                  <c:v>2018 г. Прогноз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17558066.07</c:v>
                </c:pt>
                <c:pt idx="1">
                  <c:v>7132880.8300000001</c:v>
                </c:pt>
                <c:pt idx="2" formatCode="0.00">
                  <c:v>5920000</c:v>
                </c:pt>
                <c:pt idx="3" formatCode="0.00">
                  <c:v>5874500</c:v>
                </c:pt>
                <c:pt idx="4" formatCode="0.00">
                  <c:v>5866900</c:v>
                </c:pt>
              </c:numCache>
            </c:numRef>
          </c:val>
        </c:ser>
        <c:gapDepth val="0"/>
        <c:shape val="box"/>
        <c:axId val="67909120"/>
        <c:axId val="67910656"/>
        <c:axId val="0"/>
      </c:bar3DChart>
      <c:catAx>
        <c:axId val="67909120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910656"/>
        <c:crosses val="autoZero"/>
        <c:auto val="1"/>
        <c:lblAlgn val="ctr"/>
        <c:lblOffset val="100"/>
        <c:tickLblSkip val="1"/>
        <c:tickMarkSkip val="1"/>
      </c:catAx>
      <c:valAx>
        <c:axId val="67910656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9091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 2 597 000</c:v>
                </c:pt>
                <c:pt idx="1">
                  <c:v>Национальная оборона 232 000</c:v>
                </c:pt>
                <c:pt idx="2">
                  <c:v>Культура 2 610 000</c:v>
                </c:pt>
                <c:pt idx="3">
                  <c:v>Национальная безопасность и правоохранительная деятельность 30 000</c:v>
                </c:pt>
                <c:pt idx="4">
                  <c:v>Уличное освещение 20 000</c:v>
                </c:pt>
                <c:pt idx="5">
                  <c:v>Благоустройство 431 000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43.9</c:v>
                </c:pt>
                <c:pt idx="1">
                  <c:v>3.9</c:v>
                </c:pt>
                <c:pt idx="2">
                  <c:v>44.1</c:v>
                </c:pt>
                <c:pt idx="3">
                  <c:v>0.5</c:v>
                </c:pt>
                <c:pt idx="4">
                  <c:v>0.4</c:v>
                </c:pt>
                <c:pt idx="5">
                  <c:v>7.3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809030815592495"/>
          <c:y val="2.6205030840950327E-2"/>
          <c:w val="0.33265043258481597"/>
          <c:h val="0.94580799710470465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1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B38FB6F-2DF6-4CEF-B7D3-4230968668F5}">
      <dgm:prSet/>
      <dgm:spPr/>
      <dgm:t>
        <a:bodyPr/>
        <a:lstStyle/>
        <a:p>
          <a:r>
            <a:rPr lang="ru-RU" b="0" i="0" u="none" smtClean="0"/>
            <a:t>Муниципальная программа № 2 "Обеспечение пожарной безопасности в Золотодолинском сельском поселении"</a:t>
          </a:r>
          <a:endParaRPr lang="ru-RU"/>
        </a:p>
      </dgm:t>
    </dgm:pt>
    <dgm:pt modelId="{1022D807-6A03-42F6-8651-F27982A3017F}" type="parTrans" cxnId="{83743DF0-EA94-4B4D-99D5-24EED4076596}">
      <dgm:prSet/>
      <dgm:spPr/>
      <dgm:t>
        <a:bodyPr/>
        <a:lstStyle/>
        <a:p>
          <a:endParaRPr lang="ru-RU"/>
        </a:p>
      </dgm:t>
    </dgm:pt>
    <dgm:pt modelId="{F6C18C81-DEC4-4412-957D-E5DB0558C8B0}" type="sibTrans" cxnId="{83743DF0-EA94-4B4D-99D5-24EED4076596}">
      <dgm:prSet/>
      <dgm:spPr/>
      <dgm:t>
        <a:bodyPr/>
        <a:lstStyle/>
        <a:p>
          <a:endParaRPr lang="ru-RU"/>
        </a:p>
      </dgm:t>
    </dgm:pt>
    <dgm:pt modelId="{0649C63D-9905-48FE-ACC9-C7727AFA17B5}">
      <dgm:prSet/>
      <dgm:spPr/>
      <dgm:t>
        <a:bodyPr/>
        <a:lstStyle/>
        <a:p>
          <a:r>
            <a:rPr lang="ru-RU" b="0" i="0" u="none" smtClean="0"/>
            <a:t>Муниципальная программа № 1 "Уличное освещение  Золотодолинского сельского поселения на 2015-2017 годы"</a:t>
          </a:r>
          <a:endParaRPr lang="ru-RU"/>
        </a:p>
      </dgm:t>
    </dgm:pt>
    <dgm:pt modelId="{44F190A6-0E7D-4BF0-A856-1E90643500A6}" type="parTrans" cxnId="{646AC3C8-FCFE-48DB-BFF7-374C40AF3FC0}">
      <dgm:prSet/>
      <dgm:spPr/>
      <dgm:t>
        <a:bodyPr/>
        <a:lstStyle/>
        <a:p>
          <a:endParaRPr lang="ru-RU"/>
        </a:p>
      </dgm:t>
    </dgm:pt>
    <dgm:pt modelId="{DF03628B-9A51-45DE-92F3-8E93B1EAC8FB}" type="sibTrans" cxnId="{646AC3C8-FCFE-48DB-BFF7-374C40AF3FC0}">
      <dgm:prSet/>
      <dgm:spPr/>
      <dgm:t>
        <a:bodyPr/>
        <a:lstStyle/>
        <a:p>
          <a:endParaRPr lang="ru-RU"/>
        </a:p>
      </dgm:t>
    </dgm:pt>
    <dgm:pt modelId="{08B9CED6-1A69-4462-A38C-0EDF881DAC95}">
      <dgm:prSet/>
      <dgm:spPr/>
      <dgm:t>
        <a:bodyPr/>
        <a:lstStyle/>
        <a:p>
          <a:r>
            <a:rPr lang="ru-RU" b="0" i="0" u="none" smtClean="0"/>
            <a:t>Муниципальная программа №3 "Благоустройство в Золотодолинском сельском поселении на 2015-2017годы"</a:t>
          </a:r>
          <a:endParaRPr lang="ru-RU"/>
        </a:p>
      </dgm:t>
    </dgm:pt>
    <dgm:pt modelId="{078582BC-38EE-4A54-B7D6-AB5ACAFB0AC2}" type="parTrans" cxnId="{2250191E-9B1A-4D92-9F92-7473C5273345}">
      <dgm:prSet/>
      <dgm:spPr/>
      <dgm:t>
        <a:bodyPr/>
        <a:lstStyle/>
        <a:p>
          <a:endParaRPr lang="ru-RU"/>
        </a:p>
      </dgm:t>
    </dgm:pt>
    <dgm:pt modelId="{1BB3F3C9-3847-4584-A603-A8BA02979E4A}" type="sibTrans" cxnId="{2250191E-9B1A-4D92-9F92-7473C5273345}">
      <dgm:prSet/>
      <dgm:spPr/>
      <dgm:t>
        <a:bodyPr/>
        <a:lstStyle/>
        <a:p>
          <a:endParaRPr lang="ru-RU"/>
        </a:p>
      </dgm:t>
    </dgm:pt>
    <dgm:pt modelId="{F813040C-9F35-4868-8D3C-9188853A1E4B}">
      <dgm:prSet/>
      <dgm:spPr/>
      <dgm:t>
        <a:bodyPr/>
        <a:lstStyle/>
        <a:p>
          <a:r>
            <a:rPr lang="ru-RU" b="0" i="0" u="none" smtClean="0"/>
            <a:t>Муниципальная программа №4 "Развитие культуры в Золотодолинском сельском поселении на 2015-2017 годы"</a:t>
          </a:r>
          <a:endParaRPr lang="ru-RU"/>
        </a:p>
      </dgm:t>
    </dgm:pt>
    <dgm:pt modelId="{D5DA4AD7-CAFE-4A73-90D5-43F0358D2FD8}" type="parTrans" cxnId="{EC37DD72-9F75-436E-923C-C2F48B8B4DE9}">
      <dgm:prSet/>
      <dgm:spPr/>
      <dgm:t>
        <a:bodyPr/>
        <a:lstStyle/>
        <a:p>
          <a:endParaRPr lang="ru-RU"/>
        </a:p>
      </dgm:t>
    </dgm:pt>
    <dgm:pt modelId="{DAA89E4B-0A9C-4340-B25C-772D351F1731}" type="sibTrans" cxnId="{EC37DD72-9F75-436E-923C-C2F48B8B4DE9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12F1FA-1862-4356-A12E-2852876F475F}" type="pres">
      <dgm:prSet presAssocID="{5B38FB6F-2DF6-4CEF-B7D3-4230968668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8BE7-F409-4E15-868E-2993654E9369}" type="pres">
      <dgm:prSet presAssocID="{F6C18C81-DEC4-4412-957D-E5DB0558C8B0}" presName="sibTrans" presStyleCnt="0"/>
      <dgm:spPr/>
    </dgm:pt>
    <dgm:pt modelId="{CE181491-F8C8-41E2-8EC8-7195E7ED3890}" type="pres">
      <dgm:prSet presAssocID="{08B9CED6-1A69-4462-A38C-0EDF881DAC9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FF9E3-AE32-441A-97C9-0F748A108975}" type="pres">
      <dgm:prSet presAssocID="{1BB3F3C9-3847-4584-A603-A8BA02979E4A}" presName="sibTrans" presStyleCnt="0"/>
      <dgm:spPr/>
    </dgm:pt>
    <dgm:pt modelId="{7D1412AD-0CE2-4605-AEF1-7E888A1EB8D9}" type="pres">
      <dgm:prSet presAssocID="{0649C63D-9905-48FE-ACC9-C7727AFA17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454AB-14C0-439D-932B-36B21963E24B}" type="pres">
      <dgm:prSet presAssocID="{DF03628B-9A51-45DE-92F3-8E93B1EAC8FB}" presName="sibTrans" presStyleCnt="0"/>
      <dgm:spPr/>
    </dgm:pt>
    <dgm:pt modelId="{DC3D9A75-6561-486E-95DB-B74991166E37}" type="pres">
      <dgm:prSet presAssocID="{F813040C-9F35-4868-8D3C-9188853A1E4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6AC3C8-FCFE-48DB-BFF7-374C40AF3FC0}" srcId="{3A004BFF-004F-454F-BE51-394B82C01312}" destId="{0649C63D-9905-48FE-ACC9-C7727AFA17B5}" srcOrd="2" destOrd="0" parTransId="{44F190A6-0E7D-4BF0-A856-1E90643500A6}" sibTransId="{DF03628B-9A51-45DE-92F3-8E93B1EAC8FB}"/>
    <dgm:cxn modelId="{EC37DD72-9F75-436E-923C-C2F48B8B4DE9}" srcId="{3A004BFF-004F-454F-BE51-394B82C01312}" destId="{F813040C-9F35-4868-8D3C-9188853A1E4B}" srcOrd="3" destOrd="0" parTransId="{D5DA4AD7-CAFE-4A73-90D5-43F0358D2FD8}" sibTransId="{DAA89E4B-0A9C-4340-B25C-772D351F1731}"/>
    <dgm:cxn modelId="{E2A960AC-E94F-4BD2-8FA7-E3B485168488}" type="presOf" srcId="{F813040C-9F35-4868-8D3C-9188853A1E4B}" destId="{DC3D9A75-6561-486E-95DB-B74991166E37}" srcOrd="0" destOrd="0" presId="urn:microsoft.com/office/officeart/2005/8/layout/default#1"/>
    <dgm:cxn modelId="{B0943C75-7CC0-412F-8B64-687BA73F2670}" type="presOf" srcId="{3A004BFF-004F-454F-BE51-394B82C01312}" destId="{36F6DAE6-A5FE-47A0-8A95-883E12265DBF}" srcOrd="0" destOrd="0" presId="urn:microsoft.com/office/officeart/2005/8/layout/default#1"/>
    <dgm:cxn modelId="{83743DF0-EA94-4B4D-99D5-24EED4076596}" srcId="{3A004BFF-004F-454F-BE51-394B82C01312}" destId="{5B38FB6F-2DF6-4CEF-B7D3-4230968668F5}" srcOrd="0" destOrd="0" parTransId="{1022D807-6A03-42F6-8651-F27982A3017F}" sibTransId="{F6C18C81-DEC4-4412-957D-E5DB0558C8B0}"/>
    <dgm:cxn modelId="{5DA23A97-42D7-4675-8BFC-DC4E27E50B01}" type="presOf" srcId="{08B9CED6-1A69-4462-A38C-0EDF881DAC95}" destId="{CE181491-F8C8-41E2-8EC8-7195E7ED3890}" srcOrd="0" destOrd="0" presId="urn:microsoft.com/office/officeart/2005/8/layout/default#1"/>
    <dgm:cxn modelId="{2250191E-9B1A-4D92-9F92-7473C5273345}" srcId="{3A004BFF-004F-454F-BE51-394B82C01312}" destId="{08B9CED6-1A69-4462-A38C-0EDF881DAC95}" srcOrd="1" destOrd="0" parTransId="{078582BC-38EE-4A54-B7D6-AB5ACAFB0AC2}" sibTransId="{1BB3F3C9-3847-4584-A603-A8BA02979E4A}"/>
    <dgm:cxn modelId="{5699424F-C59F-46FC-B812-AC429F2DAD43}" type="presOf" srcId="{0649C63D-9905-48FE-ACC9-C7727AFA17B5}" destId="{7D1412AD-0CE2-4605-AEF1-7E888A1EB8D9}" srcOrd="0" destOrd="0" presId="urn:microsoft.com/office/officeart/2005/8/layout/default#1"/>
    <dgm:cxn modelId="{93B49454-43D0-442E-AC1D-FBFF1F288359}" type="presOf" srcId="{5B38FB6F-2DF6-4CEF-B7D3-4230968668F5}" destId="{B912F1FA-1862-4356-A12E-2852876F475F}" srcOrd="0" destOrd="0" presId="urn:microsoft.com/office/officeart/2005/8/layout/default#1"/>
    <dgm:cxn modelId="{ED82974D-8C01-428D-9315-0CE1D2E6BC45}" type="presParOf" srcId="{36F6DAE6-A5FE-47A0-8A95-883E12265DBF}" destId="{B912F1FA-1862-4356-A12E-2852876F475F}" srcOrd="0" destOrd="0" presId="urn:microsoft.com/office/officeart/2005/8/layout/default#1"/>
    <dgm:cxn modelId="{1D8B8CF0-225B-4B25-A836-A2CA97222A59}" type="presParOf" srcId="{36F6DAE6-A5FE-47A0-8A95-883E12265DBF}" destId="{208A8BE7-F409-4E15-868E-2993654E9369}" srcOrd="1" destOrd="0" presId="urn:microsoft.com/office/officeart/2005/8/layout/default#1"/>
    <dgm:cxn modelId="{C8E58D6E-0F7D-4132-A4AD-BE351B8399D4}" type="presParOf" srcId="{36F6DAE6-A5FE-47A0-8A95-883E12265DBF}" destId="{CE181491-F8C8-41E2-8EC8-7195E7ED3890}" srcOrd="2" destOrd="0" presId="urn:microsoft.com/office/officeart/2005/8/layout/default#1"/>
    <dgm:cxn modelId="{17D6E353-9269-4FD8-8EBE-C74E8DBE166C}" type="presParOf" srcId="{36F6DAE6-A5FE-47A0-8A95-883E12265DBF}" destId="{14CFF9E3-AE32-441A-97C9-0F748A108975}" srcOrd="3" destOrd="0" presId="urn:microsoft.com/office/officeart/2005/8/layout/default#1"/>
    <dgm:cxn modelId="{98D52C30-148A-40B9-9D1E-83187587B32E}" type="presParOf" srcId="{36F6DAE6-A5FE-47A0-8A95-883E12265DBF}" destId="{7D1412AD-0CE2-4605-AEF1-7E888A1EB8D9}" srcOrd="4" destOrd="0" presId="urn:microsoft.com/office/officeart/2005/8/layout/default#1"/>
    <dgm:cxn modelId="{A082EE0D-4972-415E-A8E6-0336D44BFA6A}" type="presParOf" srcId="{36F6DAE6-A5FE-47A0-8A95-883E12265DBF}" destId="{727454AB-14C0-439D-932B-36B21963E24B}" srcOrd="5" destOrd="0" presId="urn:microsoft.com/office/officeart/2005/8/layout/default#1"/>
    <dgm:cxn modelId="{2FC65013-2C2D-4F43-826E-67187264DFC2}" type="presParOf" srcId="{36F6DAE6-A5FE-47A0-8A95-883E12265DBF}" destId="{DC3D9A75-6561-486E-95DB-B74991166E37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72452-D170-490B-86B5-CD12395EBC55}">
      <dsp:nvSpPr>
        <dsp:cNvPr id="0" name=""/>
        <dsp:cNvSpPr/>
      </dsp:nvSpPr>
      <dsp:spPr>
        <a:xfrm>
          <a:off x="164663" y="1349334"/>
          <a:ext cx="4250862" cy="25505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Муниципальная программа Владимиро-Александровского сельского поселения Партизанского муниципального района «</a:t>
          </a:r>
          <a:r>
            <a:rPr lang="ru-RU" sz="1200" kern="1200" baseline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Территория </a:t>
          </a:r>
          <a:r>
            <a:rPr lang="ru-RU" sz="1200" kern="1200" baseline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камфорта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» на 2015-2017 годы.</a:t>
          </a:r>
        </a:p>
      </dsp:txBody>
      <dsp:txXfrm>
        <a:off x="164663" y="1349334"/>
        <a:ext cx="4250862" cy="2550517"/>
      </dsp:txXfrm>
    </dsp:sp>
    <dsp:sp modelId="{E589462C-BBF9-4307-877B-0E2C90767521}">
      <dsp:nvSpPr>
        <dsp:cNvPr id="0" name=""/>
        <dsp:cNvSpPr/>
      </dsp:nvSpPr>
      <dsp:spPr>
        <a:xfrm>
          <a:off x="4677039" y="1353033"/>
          <a:ext cx="4250862" cy="2550517"/>
        </a:xfrm>
        <a:prstGeom prst="rect">
          <a:avLst/>
        </a:prstGeom>
        <a:solidFill>
          <a:schemeClr val="accent3">
            <a:hueOff val="12300005"/>
            <a:satOff val="0"/>
            <a:lumOff val="-1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Владимиро-Александровского сельского поселения Партизанского муниципального района «Территория творчества и здоровья» на 2015-2017 годы.</a:t>
          </a:r>
        </a:p>
      </dsp:txBody>
      <dsp:txXfrm>
        <a:off x="4677039" y="1353033"/>
        <a:ext cx="4250862" cy="255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09.09.2016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560" y="3068960"/>
            <a:ext cx="8064896" cy="3168352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Партизанского муниципального района Приморского края от 22.12.2015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ru-RU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на 2016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2100"/>
            <a:ext cx="8856984" cy="13843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000" b="1" i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за</a:t>
            </a:r>
            <a:b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2014-2018 годы (в рублях)</a:t>
            </a: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p:oleObj spid="_x0000_s23621" name="Диаграмма" r:id="rId3" imgW="8229600" imgH="4048149" progId="MSGraph.Chart.8">
              <p:embed followColorScheme="full"/>
            </p:oleObj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190047138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2016 году  составляют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5 920 000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35732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 программы </a:t>
            </a:r>
            <a:r>
              <a:rPr lang="ru-RU" sz="28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2016 год</a:t>
            </a:r>
            <a: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5934388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2016 год и на плановый период 2017 и 2018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sz="2800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на 2016 год и плановый период 2017 и 2018 годов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рублях)</a:t>
            </a: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596110612"/>
              </p:ext>
            </p:extLst>
          </p:nvPr>
        </p:nvGraphicFramePr>
        <p:xfrm>
          <a:off x="285720" y="1714488"/>
          <a:ext cx="8602942" cy="5152213"/>
        </p:xfrm>
        <a:graphic>
          <a:graphicData uri="http://schemas.openxmlformats.org/drawingml/2006/table">
            <a:tbl>
              <a:tblPr/>
              <a:tblGrid>
                <a:gridCol w="2289787"/>
                <a:gridCol w="1276413"/>
                <a:gridCol w="1296144"/>
                <a:gridCol w="1292325"/>
                <a:gridCol w="1224136"/>
                <a:gridCol w="1224137"/>
              </a:tblGrid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9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8 720 560,00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5 984 800,00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5 920 000,00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5874 500,00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5866900,00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4 078 000,00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1 470 000,00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1 361 000,00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1 357 300,0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1 358 300,0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4 642 560,00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4 514 800,00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4 559 000,00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4517200,00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4508 600,00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8 720 560,00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5 984 800,00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5 920 000,00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5874 500,00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5866900,00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143 300,00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279 400,00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2014 – 2018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962316540"/>
              </p:ext>
            </p:extLst>
          </p:nvPr>
        </p:nvGraphicFramePr>
        <p:xfrm>
          <a:off x="714348" y="1571612"/>
          <a:ext cx="772852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366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r>
              <a:rPr lang="ru-RU" sz="2400" b="1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2016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рублях)</a:t>
            </a:r>
            <a:endParaRPr lang="ru-RU" sz="2400" b="1" i="1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71728870"/>
              </p:ext>
            </p:extLst>
          </p:nvPr>
        </p:nvGraphicFramePr>
        <p:xfrm>
          <a:off x="0" y="1428736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(в рублях)НДФЛ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1849688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</a:t>
            </a:r>
            <a:r>
              <a:rPr lang="ru-RU" sz="2400" b="1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2014-2018 годы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</a:t>
            </a:r>
            <a:r>
              <a:rPr lang="ru-RU" sz="2400" b="1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2014 – 2018 годах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733187827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</a:t>
            </a:r>
            <a:r>
              <a:rPr lang="ru-RU" sz="2400" b="1" i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2014 – 2018 годах (в рублях)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177203168"/>
              </p:ext>
            </p:extLst>
          </p:nvPr>
        </p:nvGraphicFramePr>
        <p:xfrm>
          <a:off x="357158" y="1714488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Words>366</Words>
  <Application>Microsoft Office PowerPoint</Application>
  <PresentationFormat>Экран (4:3)</PresentationFormat>
  <Paragraphs>96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Океан</vt:lpstr>
      <vt:lpstr>Диаграмма</vt:lpstr>
      <vt:lpstr>Открытый бюджет</vt:lpstr>
      <vt:lpstr>Основные принципы формирования бюджета на 2016 год и на плановый период 2017 и 2018 годов</vt:lpstr>
      <vt:lpstr>Основные параметры бюджета Золотодолинского сельского поселения на 2016 год и плановый период 2017 и 2018 годов (в рублях) </vt:lpstr>
      <vt:lpstr>Динамика налоговых и неналоговых доходов  бюджета Золотодолинского сельского поселения за 2014 – 2018 годы</vt:lpstr>
      <vt:lpstr>Структура налоговых и неналоговых доходов бюджета Золотодолинского сельского поселения в 2016 году  (в рублях)</vt:lpstr>
      <vt:lpstr>Динамика поступлений налога  на доходы физических лиц в бюджет  Золотодолинского сельского поселения (в рублях)НДФЛ</vt:lpstr>
      <vt:lpstr>Динамика поступлений неналоговых доходов бюджета Золотодолинского сельского поселения  за 2014-2018 годы (в рублях)</vt:lpstr>
      <vt:lpstr>Динамика поступлений безвозмездных поступлений в бюджет Золотодолинского сельского поселения в 2014 – 2018 годах (в рублях)</vt:lpstr>
      <vt:lpstr>Динамика доходов и расходов бюджета Золотодолинского сельского поселения в 2014 – 2018 годах (в рублях)</vt:lpstr>
      <vt:lpstr>Динамика расходов бюджета Золотодолинского сельского поселения за  2014-2018 годы (в рублях)  </vt:lpstr>
      <vt:lpstr>Расходы бюджета Золотодолинского сельского поселения в 2016 году  составляют 5 920 000  рублей</vt:lpstr>
      <vt:lpstr>Муниципальные  программы Золотодолинского сельского поселения на 2016 год                                                                                             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ADMIN</cp:lastModifiedBy>
  <cp:revision>302</cp:revision>
  <dcterms:created xsi:type="dcterms:W3CDTF">2013-09-17T11:29:55Z</dcterms:created>
  <dcterms:modified xsi:type="dcterms:W3CDTF">2016-09-09T05:46:14Z</dcterms:modified>
</cp:coreProperties>
</file>